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49"/>
  </p:notesMasterIdLst>
  <p:handoutMasterIdLst>
    <p:handoutMasterId r:id="rId50"/>
  </p:handoutMasterIdLst>
  <p:sldIdLst>
    <p:sldId id="256" r:id="rId2"/>
    <p:sldId id="263" r:id="rId3"/>
    <p:sldId id="257" r:id="rId4"/>
    <p:sldId id="261" r:id="rId5"/>
    <p:sldId id="259" r:id="rId6"/>
    <p:sldId id="264" r:id="rId7"/>
    <p:sldId id="265" r:id="rId8"/>
    <p:sldId id="266" r:id="rId9"/>
    <p:sldId id="296" r:id="rId10"/>
    <p:sldId id="268" r:id="rId11"/>
    <p:sldId id="267" r:id="rId12"/>
    <p:sldId id="269" r:id="rId13"/>
    <p:sldId id="262" r:id="rId14"/>
    <p:sldId id="276" r:id="rId15"/>
    <p:sldId id="281" r:id="rId16"/>
    <p:sldId id="282" r:id="rId17"/>
    <p:sldId id="280" r:id="rId18"/>
    <p:sldId id="284" r:id="rId19"/>
    <p:sldId id="283" r:id="rId20"/>
    <p:sldId id="286" r:id="rId21"/>
    <p:sldId id="287" r:id="rId22"/>
    <p:sldId id="288" r:id="rId23"/>
    <p:sldId id="270" r:id="rId24"/>
    <p:sldId id="271" r:id="rId25"/>
    <p:sldId id="289" r:id="rId26"/>
    <p:sldId id="277" r:id="rId27"/>
    <p:sldId id="290" r:id="rId28"/>
    <p:sldId id="292" r:id="rId29"/>
    <p:sldId id="291" r:id="rId30"/>
    <p:sldId id="293" r:id="rId31"/>
    <p:sldId id="295" r:id="rId32"/>
    <p:sldId id="294" r:id="rId33"/>
    <p:sldId id="297" r:id="rId34"/>
    <p:sldId id="299" r:id="rId35"/>
    <p:sldId id="300" r:id="rId36"/>
    <p:sldId id="298" r:id="rId37"/>
    <p:sldId id="302" r:id="rId38"/>
    <p:sldId id="303" r:id="rId39"/>
    <p:sldId id="304" r:id="rId40"/>
    <p:sldId id="301" r:id="rId41"/>
    <p:sldId id="305" r:id="rId42"/>
    <p:sldId id="272" r:id="rId43"/>
    <p:sldId id="273" r:id="rId44"/>
    <p:sldId id="278" r:id="rId45"/>
    <p:sldId id="274" r:id="rId46"/>
    <p:sldId id="275" r:id="rId47"/>
    <p:sldId id="279" r:id="rId48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DDFA1235-F037-4EC3-B7E0-F0ACF9F8512F}">
          <p14:sldIdLst>
            <p14:sldId id="256"/>
          </p14:sldIdLst>
        </p14:section>
        <p14:section name="Motivation" id="{FE6393B9-B065-4490-B7C8-B07CB1135257}">
          <p14:sldIdLst>
            <p14:sldId id="263"/>
            <p14:sldId id="257"/>
            <p14:sldId id="261"/>
            <p14:sldId id="259"/>
            <p14:sldId id="264"/>
            <p14:sldId id="265"/>
            <p14:sldId id="266"/>
            <p14:sldId id="296"/>
            <p14:sldId id="268"/>
            <p14:sldId id="267"/>
          </p14:sldIdLst>
        </p14:section>
        <p14:section name="Design" id="{DD08F23E-B812-489F-AB21-8403E54C3F3F}">
          <p14:sldIdLst>
            <p14:sldId id="269"/>
            <p14:sldId id="262"/>
            <p14:sldId id="276"/>
            <p14:sldId id="281"/>
            <p14:sldId id="282"/>
            <p14:sldId id="280"/>
            <p14:sldId id="284"/>
            <p14:sldId id="283"/>
            <p14:sldId id="286"/>
            <p14:sldId id="287"/>
            <p14:sldId id="288"/>
          </p14:sldIdLst>
        </p14:section>
        <p14:section name="Implementation" id="{90ADEEBD-5E0A-424E-9EAC-8A144702ABF1}">
          <p14:sldIdLst>
            <p14:sldId id="270"/>
            <p14:sldId id="271"/>
            <p14:sldId id="289"/>
            <p14:sldId id="277"/>
            <p14:sldId id="290"/>
            <p14:sldId id="292"/>
            <p14:sldId id="291"/>
            <p14:sldId id="293"/>
            <p14:sldId id="295"/>
            <p14:sldId id="294"/>
            <p14:sldId id="297"/>
            <p14:sldId id="299"/>
            <p14:sldId id="300"/>
            <p14:sldId id="298"/>
            <p14:sldId id="302"/>
            <p14:sldId id="303"/>
            <p14:sldId id="304"/>
            <p14:sldId id="301"/>
            <p14:sldId id="305"/>
          </p14:sldIdLst>
        </p14:section>
        <p14:section name="Testing" id="{E4305B33-99D2-43A3-9A74-CF9482427807}">
          <p14:sldIdLst>
            <p14:sldId id="272"/>
            <p14:sldId id="273"/>
            <p14:sldId id="278"/>
          </p14:sldIdLst>
        </p14:section>
        <p14:section name="Conclusions" id="{3AC4DA44-4978-4EFE-9EEE-62C7EAAC1DAA}">
          <p14:sldIdLst>
            <p14:sldId id="274"/>
            <p14:sldId id="275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B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88" autoAdjust="0"/>
    <p:restoredTop sz="79889" autoAdjust="0"/>
  </p:normalViewPr>
  <p:slideViewPr>
    <p:cSldViewPr snapToGrid="0">
      <p:cViewPr varScale="1">
        <p:scale>
          <a:sx n="58" d="100"/>
          <a:sy n="58" d="100"/>
        </p:scale>
        <p:origin x="195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96"/>
    </p:cViewPr>
  </p:sorter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959793-C462-4686-B76B-1A03704B762C}" type="datetimeFigureOut">
              <a:rPr lang="es-ES" smtClean="0"/>
              <a:t>20/09/2016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A38B1-4A67-41BB-B4D1-9C27F251D4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80216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B3499-9DCD-4AEB-AE0E-C9EE743DC7E5}" type="datetimeFigureOut">
              <a:rPr lang="es-ES" smtClean="0"/>
              <a:t>20/09/2016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7BB615-D974-40BA-A519-CF5C0E76F4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09353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UAV=</a:t>
            </a:r>
            <a:r>
              <a:rPr lang="es-ES" dirty="0" err="1"/>
              <a:t>Unmanned</a:t>
            </a:r>
            <a:r>
              <a:rPr lang="es-ES" dirty="0"/>
              <a:t> </a:t>
            </a:r>
            <a:r>
              <a:rPr lang="es-ES" dirty="0" err="1"/>
              <a:t>Aerial</a:t>
            </a:r>
            <a:r>
              <a:rPr lang="es-ES" dirty="0"/>
              <a:t> </a:t>
            </a:r>
            <a:r>
              <a:rPr lang="es-ES" dirty="0" err="1"/>
              <a:t>Vehicle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5816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Systems</a:t>
            </a:r>
            <a:r>
              <a:rPr lang="es-ES" baseline="0" dirty="0"/>
              <a:t> </a:t>
            </a:r>
            <a:r>
              <a:rPr lang="es-ES" baseline="0" dirty="0" err="1"/>
              <a:t>Engineering</a:t>
            </a:r>
            <a:r>
              <a:rPr lang="es-ES" baseline="0" dirty="0"/>
              <a:t> </a:t>
            </a:r>
            <a:r>
              <a:rPr lang="es-ES" baseline="0" dirty="0" err="1"/>
              <a:t>provides</a:t>
            </a:r>
            <a:r>
              <a:rPr lang="es-ES" baseline="0" dirty="0"/>
              <a:t> a set of </a:t>
            </a:r>
            <a:r>
              <a:rPr lang="es-ES" baseline="0" dirty="0" err="1"/>
              <a:t>tools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facilitate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systematic</a:t>
            </a:r>
            <a:r>
              <a:rPr lang="es-ES" baseline="0" dirty="0"/>
              <a:t> </a:t>
            </a:r>
            <a:r>
              <a:rPr lang="es-ES" baseline="0" dirty="0" err="1"/>
              <a:t>analysis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needs</a:t>
            </a:r>
            <a:r>
              <a:rPr lang="es-ES" baseline="0" dirty="0"/>
              <a:t> of </a:t>
            </a:r>
            <a:r>
              <a:rPr lang="es-ES" baseline="0" dirty="0" err="1"/>
              <a:t>any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endParaRPr lang="es-ES" baseline="0" dirty="0"/>
          </a:p>
          <a:p>
            <a:r>
              <a:rPr lang="es-ES" baseline="0" dirty="0"/>
              <a:t>INCOSE = </a:t>
            </a:r>
            <a:r>
              <a:rPr lang="es-ES" baseline="0" dirty="0" err="1"/>
              <a:t>INternational</a:t>
            </a:r>
            <a:r>
              <a:rPr lang="es-ES" baseline="0" dirty="0"/>
              <a:t> </a:t>
            </a:r>
            <a:r>
              <a:rPr lang="es-ES" baseline="0" dirty="0" err="1"/>
              <a:t>COuncil</a:t>
            </a:r>
            <a:r>
              <a:rPr lang="es-ES" baseline="0" dirty="0"/>
              <a:t> of </a:t>
            </a:r>
            <a:r>
              <a:rPr lang="es-ES" baseline="0" dirty="0" err="1"/>
              <a:t>Systems</a:t>
            </a:r>
            <a:r>
              <a:rPr lang="es-ES" baseline="0" dirty="0"/>
              <a:t> </a:t>
            </a:r>
            <a:r>
              <a:rPr lang="es-ES" baseline="0" dirty="0" err="1"/>
              <a:t>Engineering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15974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Result</a:t>
            </a:r>
            <a:r>
              <a:rPr lang="es-ES" baseline="0" dirty="0"/>
              <a:t>: a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reliable</a:t>
            </a:r>
            <a:r>
              <a:rPr lang="es-ES" baseline="0" dirty="0"/>
              <a:t>, modular, </a:t>
            </a:r>
            <a:r>
              <a:rPr lang="es-ES" baseline="0" dirty="0" err="1"/>
              <a:t>expandable</a:t>
            </a:r>
            <a:r>
              <a:rPr lang="es-ES" baseline="0" dirty="0"/>
              <a:t> and </a:t>
            </a:r>
            <a:r>
              <a:rPr lang="es-ES" b="1" baseline="0" dirty="0"/>
              <a:t>open</a:t>
            </a:r>
          </a:p>
          <a:p>
            <a:r>
              <a:rPr lang="es-ES" b="0" baseline="0" dirty="0"/>
              <a:t>Open </a:t>
            </a:r>
            <a:r>
              <a:rPr lang="es-ES" b="0" baseline="0" dirty="0" err="1"/>
              <a:t>is</a:t>
            </a:r>
            <a:r>
              <a:rPr lang="es-ES" b="0" baseline="0" dirty="0"/>
              <a:t> a </a:t>
            </a:r>
            <a:r>
              <a:rPr lang="es-ES" b="0" baseline="0" dirty="0" err="1"/>
              <a:t>important</a:t>
            </a:r>
            <a:r>
              <a:rPr lang="es-ES" b="0" baseline="0" dirty="0"/>
              <a:t> </a:t>
            </a:r>
            <a:r>
              <a:rPr lang="es-ES" b="0" baseline="0" dirty="0" err="1"/>
              <a:t>property</a:t>
            </a:r>
            <a:r>
              <a:rPr lang="es-ES" b="0" baseline="0" dirty="0"/>
              <a:t> </a:t>
            </a:r>
            <a:r>
              <a:rPr lang="es-ES" b="0" baseline="0" dirty="0" err="1"/>
              <a:t>since</a:t>
            </a:r>
            <a:r>
              <a:rPr lang="es-ES" b="0" baseline="0" dirty="0"/>
              <a:t> </a:t>
            </a:r>
            <a:r>
              <a:rPr lang="es-ES" b="0" baseline="0" dirty="0" err="1"/>
              <a:t>it</a:t>
            </a:r>
            <a:r>
              <a:rPr lang="es-ES" b="0" baseline="0" dirty="0"/>
              <a:t> </a:t>
            </a:r>
            <a:r>
              <a:rPr lang="es-ES" b="0" baseline="0" dirty="0" err="1"/>
              <a:t>allows</a:t>
            </a:r>
            <a:r>
              <a:rPr lang="es-ES" b="0" baseline="0" dirty="0"/>
              <a:t> </a:t>
            </a:r>
            <a:r>
              <a:rPr lang="es-ES" b="0" baseline="0" dirty="0" err="1"/>
              <a:t>future</a:t>
            </a:r>
            <a:r>
              <a:rPr lang="es-ES" b="0" baseline="0" dirty="0"/>
              <a:t> </a:t>
            </a:r>
            <a:r>
              <a:rPr lang="es-ES" b="0" baseline="0" dirty="0" err="1"/>
              <a:t>research</a:t>
            </a:r>
            <a:r>
              <a:rPr lang="es-ES" b="0" baseline="0" dirty="0"/>
              <a:t> and </a:t>
            </a:r>
            <a:r>
              <a:rPr lang="es-ES" b="0" baseline="0" dirty="0" err="1"/>
              <a:t>improvements</a:t>
            </a:r>
            <a:endParaRPr lang="es-ES" b="0" baseline="0" dirty="0"/>
          </a:p>
          <a:p>
            <a:r>
              <a:rPr lang="es-ES" b="0" baseline="0" dirty="0" err="1"/>
              <a:t>It</a:t>
            </a:r>
            <a:r>
              <a:rPr lang="es-ES" b="0" baseline="0" dirty="0"/>
              <a:t> </a:t>
            </a:r>
            <a:r>
              <a:rPr lang="es-ES" b="0" baseline="0" dirty="0" err="1"/>
              <a:t>constitutes</a:t>
            </a:r>
            <a:r>
              <a:rPr lang="es-ES" b="0" baseline="0" dirty="0"/>
              <a:t> a base </a:t>
            </a:r>
            <a:r>
              <a:rPr lang="es-ES" b="0" baseline="0" dirty="0" err="1"/>
              <a:t>on</a:t>
            </a:r>
            <a:r>
              <a:rPr lang="es-ES" b="0" baseline="0" dirty="0"/>
              <a:t> </a:t>
            </a:r>
            <a:r>
              <a:rPr lang="es-ES" b="0" baseline="0" dirty="0" err="1"/>
              <a:t>which</a:t>
            </a:r>
            <a:r>
              <a:rPr lang="es-ES" b="0" baseline="0" dirty="0"/>
              <a:t> </a:t>
            </a:r>
            <a:r>
              <a:rPr lang="es-ES" b="0" baseline="0" dirty="0" err="1"/>
              <a:t>technology</a:t>
            </a:r>
            <a:r>
              <a:rPr lang="es-ES" b="0" baseline="0" dirty="0"/>
              <a:t> can be </a:t>
            </a:r>
            <a:r>
              <a:rPr lang="es-ES" b="0" baseline="0" dirty="0" err="1"/>
              <a:t>further</a:t>
            </a:r>
            <a:r>
              <a:rPr lang="es-ES" b="0" baseline="0" dirty="0"/>
              <a:t> </a:t>
            </a:r>
            <a:r>
              <a:rPr lang="es-ES" b="0" baseline="0" dirty="0" err="1"/>
              <a:t>developed</a:t>
            </a:r>
            <a:r>
              <a:rPr lang="es-ES" b="0" baseline="0" dirty="0"/>
              <a:t> and </a:t>
            </a:r>
            <a:r>
              <a:rPr lang="es-ES" b="0" baseline="0" dirty="0" err="1"/>
              <a:t>fitted</a:t>
            </a:r>
            <a:r>
              <a:rPr lang="es-ES" b="0" baseline="0" dirty="0"/>
              <a:t> to </a:t>
            </a:r>
            <a:r>
              <a:rPr lang="es-ES" b="0" baseline="0" dirty="0" err="1"/>
              <a:t>any</a:t>
            </a:r>
            <a:r>
              <a:rPr lang="es-ES" b="0" baseline="0" dirty="0"/>
              <a:t> </a:t>
            </a:r>
            <a:r>
              <a:rPr lang="es-ES" b="0" baseline="0" dirty="0" err="1"/>
              <a:t>specific</a:t>
            </a:r>
            <a:r>
              <a:rPr lang="es-ES" b="0" baseline="0" dirty="0"/>
              <a:t> </a:t>
            </a:r>
            <a:r>
              <a:rPr lang="es-ES" b="0" baseline="0" dirty="0" err="1"/>
              <a:t>need</a:t>
            </a:r>
            <a:endParaRPr lang="es-ES" b="0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3505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0664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design</a:t>
            </a:r>
            <a:r>
              <a:rPr lang="es-ES" baseline="0" dirty="0"/>
              <a:t> </a:t>
            </a:r>
            <a:r>
              <a:rPr lang="es-ES" baseline="0" dirty="0" err="1"/>
              <a:t>process</a:t>
            </a:r>
            <a:r>
              <a:rPr lang="es-ES" baseline="0" dirty="0"/>
              <a:t> in </a:t>
            </a:r>
            <a:r>
              <a:rPr lang="es-ES" baseline="0" dirty="0" err="1"/>
              <a:t>Systems</a:t>
            </a:r>
            <a:r>
              <a:rPr lang="es-ES" baseline="0" dirty="0"/>
              <a:t> </a:t>
            </a:r>
            <a:r>
              <a:rPr lang="es-ES" baseline="0" dirty="0" err="1"/>
              <a:t>Engineering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iterative</a:t>
            </a:r>
            <a:r>
              <a:rPr lang="es-ES" baseline="0" dirty="0"/>
              <a:t>, and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product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improved</a:t>
            </a:r>
            <a:r>
              <a:rPr lang="es-ES" baseline="0" dirty="0"/>
              <a:t> in </a:t>
            </a:r>
            <a:r>
              <a:rPr lang="es-ES" baseline="0" dirty="0" err="1"/>
              <a:t>each</a:t>
            </a:r>
            <a:r>
              <a:rPr lang="es-ES" baseline="0" dirty="0"/>
              <a:t> </a:t>
            </a:r>
            <a:r>
              <a:rPr lang="es-ES" baseline="0" dirty="0" err="1"/>
              <a:t>iteration</a:t>
            </a:r>
            <a:r>
              <a:rPr lang="es-ES" baseline="0" dirty="0"/>
              <a:t>.</a:t>
            </a:r>
          </a:p>
          <a:p>
            <a:r>
              <a:rPr lang="es-ES" baseline="0" dirty="0"/>
              <a:t>In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Requirements</a:t>
            </a:r>
            <a:r>
              <a:rPr lang="es-ES" baseline="0" dirty="0"/>
              <a:t> </a:t>
            </a:r>
            <a:r>
              <a:rPr lang="es-ES" baseline="0" dirty="0" err="1"/>
              <a:t>loop</a:t>
            </a:r>
            <a:r>
              <a:rPr lang="es-ES" baseline="0" dirty="0"/>
              <a:t>, </a:t>
            </a:r>
            <a:r>
              <a:rPr lang="es-ES" baseline="0" dirty="0" err="1"/>
              <a:t>it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defined</a:t>
            </a:r>
            <a:r>
              <a:rPr lang="es-ES" baseline="0" dirty="0"/>
              <a:t> </a:t>
            </a:r>
            <a:r>
              <a:rPr lang="es-ES" b="1" baseline="0" dirty="0" err="1"/>
              <a:t>what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must</a:t>
            </a:r>
            <a:r>
              <a:rPr lang="es-ES" baseline="0" dirty="0"/>
              <a:t> do (</a:t>
            </a:r>
            <a:r>
              <a:rPr lang="es-ES" baseline="0" dirty="0" err="1"/>
              <a:t>requirements</a:t>
            </a:r>
            <a:r>
              <a:rPr lang="es-ES" baseline="0" dirty="0"/>
              <a:t>) and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="1" baseline="0" dirty="0" err="1"/>
              <a:t>elements</a:t>
            </a:r>
            <a:r>
              <a:rPr lang="es-ES" b="1" baseline="0" dirty="0"/>
              <a:t> </a:t>
            </a:r>
            <a:r>
              <a:rPr lang="es-ES" b="1" baseline="0" dirty="0" err="1"/>
              <a:t>needed</a:t>
            </a:r>
            <a:r>
              <a:rPr lang="es-ES" b="1" baseline="0" dirty="0"/>
              <a:t> </a:t>
            </a:r>
            <a:r>
              <a:rPr lang="es-ES" baseline="0" dirty="0"/>
              <a:t>to </a:t>
            </a:r>
            <a:r>
              <a:rPr lang="es-ES" baseline="0" dirty="0" err="1"/>
              <a:t>perform</a:t>
            </a:r>
            <a:r>
              <a:rPr lang="es-ES" baseline="0" dirty="0"/>
              <a:t> </a:t>
            </a:r>
            <a:r>
              <a:rPr lang="es-ES" baseline="0" dirty="0" err="1"/>
              <a:t>all</a:t>
            </a:r>
            <a:r>
              <a:rPr lang="es-ES" baseline="0" dirty="0"/>
              <a:t> </a:t>
            </a:r>
            <a:r>
              <a:rPr lang="es-ES" baseline="0" dirty="0" err="1"/>
              <a:t>those</a:t>
            </a:r>
            <a:r>
              <a:rPr lang="es-ES" baseline="0" dirty="0"/>
              <a:t> </a:t>
            </a:r>
            <a:r>
              <a:rPr lang="es-ES" baseline="0" dirty="0" err="1"/>
              <a:t>functions</a:t>
            </a:r>
            <a:r>
              <a:rPr lang="es-ES" baseline="0" dirty="0"/>
              <a:t> (</a:t>
            </a:r>
            <a:r>
              <a:rPr lang="es-ES" baseline="0" dirty="0" err="1"/>
              <a:t>logical</a:t>
            </a:r>
            <a:r>
              <a:rPr lang="es-ES" baseline="0" dirty="0"/>
              <a:t> </a:t>
            </a:r>
            <a:r>
              <a:rPr lang="es-ES" baseline="0" dirty="0" err="1"/>
              <a:t>decomposition</a:t>
            </a:r>
            <a:r>
              <a:rPr lang="es-ES" baseline="0" dirty="0"/>
              <a:t>)</a:t>
            </a:r>
          </a:p>
          <a:p>
            <a:r>
              <a:rPr lang="es-ES" baseline="0" dirty="0"/>
              <a:t>In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Design</a:t>
            </a:r>
            <a:r>
              <a:rPr lang="es-ES" baseline="0" dirty="0"/>
              <a:t> </a:t>
            </a:r>
            <a:r>
              <a:rPr lang="es-ES" baseline="0" dirty="0" err="1"/>
              <a:t>loop</a:t>
            </a:r>
            <a:r>
              <a:rPr lang="es-ES" baseline="0" dirty="0"/>
              <a:t>,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designed</a:t>
            </a:r>
            <a:r>
              <a:rPr lang="es-ES" baseline="0" dirty="0"/>
              <a:t> and </a:t>
            </a:r>
            <a:r>
              <a:rPr lang="es-ES" baseline="0" dirty="0" err="1"/>
              <a:t>built</a:t>
            </a:r>
            <a:r>
              <a:rPr lang="es-ES" baseline="0" dirty="0"/>
              <a:t> </a:t>
            </a:r>
            <a:r>
              <a:rPr lang="es-ES" baseline="0" dirty="0" err="1"/>
              <a:t>according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architectures</a:t>
            </a:r>
            <a:r>
              <a:rPr lang="es-ES" baseline="0" dirty="0"/>
              <a:t> </a:t>
            </a:r>
            <a:r>
              <a:rPr lang="es-ES" baseline="0" dirty="0" err="1"/>
              <a:t>defined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Logical</a:t>
            </a:r>
            <a:r>
              <a:rPr lang="es-ES" baseline="0" dirty="0"/>
              <a:t> </a:t>
            </a:r>
            <a:r>
              <a:rPr lang="es-ES" baseline="0" dirty="0" err="1"/>
              <a:t>decomposition</a:t>
            </a:r>
            <a:r>
              <a:rPr lang="es-ES" baseline="0" dirty="0"/>
              <a:t> </a:t>
            </a:r>
            <a:r>
              <a:rPr lang="es-ES" baseline="0" dirty="0" err="1"/>
              <a:t>step</a:t>
            </a:r>
            <a:r>
              <a:rPr lang="es-ES" baseline="0" dirty="0"/>
              <a:t>, </a:t>
            </a:r>
            <a:r>
              <a:rPr lang="es-ES" baseline="0" dirty="0" err="1"/>
              <a:t>identifying</a:t>
            </a:r>
            <a:r>
              <a:rPr lang="es-ES" baseline="0" dirty="0"/>
              <a:t> </a:t>
            </a:r>
            <a:r>
              <a:rPr lang="es-ES" baseline="0" dirty="0" err="1"/>
              <a:t>issues</a:t>
            </a:r>
            <a:r>
              <a:rPr lang="es-ES" baseline="0" dirty="0"/>
              <a:t> and </a:t>
            </a:r>
            <a:r>
              <a:rPr lang="es-ES" baseline="0" dirty="0" err="1"/>
              <a:t>propagating</a:t>
            </a:r>
            <a:r>
              <a:rPr lang="es-ES" baseline="0" dirty="0"/>
              <a:t> back </a:t>
            </a:r>
            <a:r>
              <a:rPr lang="es-ES" baseline="0" dirty="0" err="1"/>
              <a:t>if</a:t>
            </a:r>
            <a:r>
              <a:rPr lang="es-ES" baseline="0" dirty="0"/>
              <a:t> </a:t>
            </a:r>
            <a:r>
              <a:rPr lang="es-ES" baseline="0" dirty="0" err="1"/>
              <a:t>needed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7047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baseline="0" dirty="0"/>
              <a:t>A </a:t>
            </a:r>
            <a:r>
              <a:rPr lang="es-ES" baseline="0" dirty="0" err="1"/>
              <a:t>requirement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statement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characteristic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needed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case of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OCAS,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they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represent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set of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features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objectives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system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must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accomplish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to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meet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final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OCAS: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Avoid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collisions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against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Obstacles</a:t>
            </a:r>
            <a:endParaRPr lang="es-ES" sz="1200" baseline="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1200" baseline="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document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accessible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to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whole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team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should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be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constantly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updated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live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evolving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document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1200" baseline="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Systems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Engineering</a:t>
            </a:r>
            <a:r>
              <a:rPr lang="es-ES" sz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200" b="1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  <a:r>
              <a:rPr lang="es-ES" sz="1200" b="1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drive </a:t>
            </a:r>
            <a:r>
              <a:rPr lang="es-ES" sz="1200" b="1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r>
              <a:rPr lang="es-ES" sz="1200" b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s-ES" sz="1200" baseline="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1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94444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requirements</a:t>
            </a:r>
            <a:r>
              <a:rPr lang="es-ES" baseline="0" dirty="0"/>
              <a:t> (</a:t>
            </a:r>
            <a:r>
              <a:rPr lang="es-ES" baseline="0" dirty="0" err="1"/>
              <a:t>what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must</a:t>
            </a:r>
            <a:r>
              <a:rPr lang="es-ES" baseline="0" dirty="0"/>
              <a:t> do) can come </a:t>
            </a:r>
            <a:r>
              <a:rPr lang="es-ES" baseline="0" dirty="0" err="1"/>
              <a:t>from</a:t>
            </a:r>
            <a:r>
              <a:rPr lang="es-ES" baseline="0" dirty="0"/>
              <a:t>:</a:t>
            </a:r>
          </a:p>
          <a:p>
            <a:r>
              <a:rPr lang="es-ES" baseline="0" dirty="0"/>
              <a:t>	</a:t>
            </a:r>
            <a:r>
              <a:rPr lang="es-ES" baseline="0" dirty="0" err="1"/>
              <a:t>Motivation</a:t>
            </a:r>
            <a:r>
              <a:rPr lang="es-ES" baseline="0" dirty="0"/>
              <a:t> </a:t>
            </a:r>
            <a:r>
              <a:rPr lang="es-ES" baseline="0" dirty="0" err="1"/>
              <a:t>instead</a:t>
            </a:r>
            <a:r>
              <a:rPr lang="es-ES" baseline="0" dirty="0"/>
              <a:t> of </a:t>
            </a:r>
            <a:r>
              <a:rPr lang="es-ES" baseline="0" dirty="0" err="1"/>
              <a:t>customer</a:t>
            </a:r>
            <a:r>
              <a:rPr lang="es-ES" baseline="0" dirty="0"/>
              <a:t> </a:t>
            </a:r>
            <a:r>
              <a:rPr lang="es-ES" baseline="0" dirty="0" err="1"/>
              <a:t>needs</a:t>
            </a:r>
            <a:r>
              <a:rPr lang="es-ES" baseline="0" dirty="0"/>
              <a:t> </a:t>
            </a:r>
            <a:r>
              <a:rPr lang="es-ES" baseline="0" dirty="0" err="1"/>
              <a:t>because</a:t>
            </a:r>
            <a:r>
              <a:rPr lang="es-ES" baseline="0" dirty="0"/>
              <a:t> </a:t>
            </a:r>
            <a:r>
              <a:rPr lang="es-ES" baseline="0" dirty="0" err="1"/>
              <a:t>there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no </a:t>
            </a:r>
            <a:r>
              <a:rPr lang="es-ES" baseline="0" dirty="0" err="1"/>
              <a:t>customer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02502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Example</a:t>
            </a:r>
            <a:r>
              <a:rPr lang="es-ES" baseline="0" dirty="0"/>
              <a:t> of </a:t>
            </a:r>
            <a:r>
              <a:rPr lang="es-ES" baseline="0" dirty="0" err="1"/>
              <a:t>most</a:t>
            </a:r>
            <a:r>
              <a:rPr lang="es-ES" baseline="0" dirty="0"/>
              <a:t> </a:t>
            </a:r>
            <a:r>
              <a:rPr lang="es-ES" baseline="0" dirty="0" err="1"/>
              <a:t>significant</a:t>
            </a:r>
            <a:r>
              <a:rPr lang="es-ES" baseline="0" dirty="0"/>
              <a:t> </a:t>
            </a:r>
            <a:r>
              <a:rPr lang="es-ES" baseline="0" dirty="0" err="1"/>
              <a:t>requirements</a:t>
            </a:r>
            <a:r>
              <a:rPr lang="es-ES" baseline="0" dirty="0"/>
              <a:t>.</a:t>
            </a:r>
          </a:p>
          <a:p>
            <a:endParaRPr lang="es-ES" baseline="0" dirty="0"/>
          </a:p>
          <a:p>
            <a:r>
              <a:rPr lang="es-ES" baseline="0" dirty="0"/>
              <a:t>“</a:t>
            </a:r>
            <a:r>
              <a:rPr lang="es-ES" baseline="0" dirty="0" err="1"/>
              <a:t>Avoid</a:t>
            </a:r>
            <a:r>
              <a:rPr lang="es-ES" baseline="0" dirty="0"/>
              <a:t> </a:t>
            </a:r>
            <a:r>
              <a:rPr lang="es-ES" baseline="0" dirty="0" err="1"/>
              <a:t>collisions</a:t>
            </a:r>
            <a:r>
              <a:rPr lang="es-ES" baseline="0" dirty="0"/>
              <a:t>” can be </a:t>
            </a:r>
            <a:r>
              <a:rPr lang="es-ES" baseline="0" dirty="0" err="1"/>
              <a:t>thought</a:t>
            </a:r>
            <a:r>
              <a:rPr lang="es-ES" baseline="0" dirty="0"/>
              <a:t> as </a:t>
            </a:r>
            <a:r>
              <a:rPr lang="es-ES" baseline="0" dirty="0" err="1"/>
              <a:t>derived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“</a:t>
            </a:r>
            <a:r>
              <a:rPr lang="es-ES" baseline="0" dirty="0" err="1"/>
              <a:t>Improve</a:t>
            </a:r>
            <a:r>
              <a:rPr lang="es-ES" baseline="0" dirty="0"/>
              <a:t> </a:t>
            </a:r>
            <a:r>
              <a:rPr lang="es-ES" baseline="0" dirty="0" err="1"/>
              <a:t>operational</a:t>
            </a:r>
            <a:r>
              <a:rPr lang="es-ES" baseline="0" dirty="0"/>
              <a:t> safety” </a:t>
            </a:r>
            <a:r>
              <a:rPr lang="es-ES" baseline="0" dirty="0" err="1"/>
              <a:t>requirement</a:t>
            </a:r>
            <a:endParaRPr lang="es-ES" baseline="0" dirty="0"/>
          </a:p>
          <a:p>
            <a:r>
              <a:rPr lang="es-ES" baseline="0" dirty="0" err="1"/>
              <a:t>Work</a:t>
            </a:r>
            <a:r>
              <a:rPr lang="es-ES" baseline="0" dirty="0"/>
              <a:t> </a:t>
            </a:r>
            <a:r>
              <a:rPr lang="es-ES" baseline="0" dirty="0" err="1"/>
              <a:t>independently</a:t>
            </a:r>
            <a:r>
              <a:rPr lang="es-ES" baseline="0" dirty="0"/>
              <a:t> -&gt; To </a:t>
            </a:r>
            <a:r>
              <a:rPr lang="es-ES" baseline="0" dirty="0" err="1"/>
              <a:t>enhance</a:t>
            </a:r>
            <a:r>
              <a:rPr lang="es-ES" baseline="0" dirty="0"/>
              <a:t> </a:t>
            </a:r>
            <a:r>
              <a:rPr lang="es-ES" baseline="0" dirty="0" err="1"/>
              <a:t>modularity</a:t>
            </a:r>
            <a:r>
              <a:rPr lang="es-ES" baseline="0" dirty="0"/>
              <a:t> and </a:t>
            </a:r>
            <a:r>
              <a:rPr lang="es-ES" baseline="0" dirty="0" err="1"/>
              <a:t>upgradeability</a:t>
            </a:r>
            <a:endParaRPr lang="es-ES" baseline="0" dirty="0"/>
          </a:p>
          <a:p>
            <a:r>
              <a:rPr lang="es-ES" baseline="0" dirty="0" err="1"/>
              <a:t>Not</a:t>
            </a:r>
            <a:r>
              <a:rPr lang="es-ES" baseline="0" dirty="0"/>
              <a:t> </a:t>
            </a:r>
            <a:r>
              <a:rPr lang="es-ES" baseline="0" dirty="0" err="1"/>
              <a:t>interfere</a:t>
            </a:r>
            <a:r>
              <a:rPr lang="es-ES" baseline="0" dirty="0"/>
              <a:t> -&gt; </a:t>
            </a:r>
            <a:r>
              <a:rPr lang="es-ES" baseline="0" dirty="0" err="1"/>
              <a:t>Change</a:t>
            </a:r>
            <a:r>
              <a:rPr lang="es-ES" baseline="0" dirty="0"/>
              <a:t> </a:t>
            </a:r>
            <a:r>
              <a:rPr lang="es-ES" baseline="0" dirty="0" err="1"/>
              <a:t>behaviour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UAV </a:t>
            </a:r>
            <a:r>
              <a:rPr lang="es-ES" baseline="0" dirty="0" err="1"/>
              <a:t>only</a:t>
            </a:r>
            <a:r>
              <a:rPr lang="es-ES" baseline="0" dirty="0"/>
              <a:t> </a:t>
            </a:r>
            <a:r>
              <a:rPr lang="es-ES" baseline="0" dirty="0" err="1"/>
              <a:t>when</a:t>
            </a:r>
            <a:r>
              <a:rPr lang="es-ES" baseline="0" dirty="0"/>
              <a:t> </a:t>
            </a:r>
            <a:r>
              <a:rPr lang="es-ES" baseline="0" dirty="0" err="1"/>
              <a:t>there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risk</a:t>
            </a:r>
            <a:r>
              <a:rPr lang="es-ES" baseline="0" dirty="0"/>
              <a:t> of </a:t>
            </a:r>
            <a:r>
              <a:rPr lang="es-ES" baseline="0" dirty="0" err="1"/>
              <a:t>collision</a:t>
            </a:r>
            <a:endParaRPr lang="es-ES" u="none" baseline="0" dirty="0"/>
          </a:p>
          <a:p>
            <a:r>
              <a:rPr lang="es-ES" u="none" baseline="0" dirty="0"/>
              <a:t>GCS = </a:t>
            </a:r>
            <a:r>
              <a:rPr lang="es-ES" u="none" baseline="0" dirty="0" err="1"/>
              <a:t>Ground</a:t>
            </a:r>
            <a:r>
              <a:rPr lang="es-ES" u="none" baseline="0" dirty="0"/>
              <a:t> Control </a:t>
            </a:r>
            <a:r>
              <a:rPr lang="es-ES" u="none" baseline="0" dirty="0" err="1"/>
              <a:t>Station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45077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Decomposes the requirements and helps build a system architecture by </a:t>
            </a:r>
            <a:r>
              <a:rPr lang="en-US" b="1" baseline="0" dirty="0"/>
              <a:t>identifying the functions </a:t>
            </a:r>
            <a:r>
              <a:rPr lang="en-US" baseline="0" dirty="0"/>
              <a:t>that must be performed</a:t>
            </a:r>
          </a:p>
          <a:p>
            <a:r>
              <a:rPr lang="en-US" baseline="0" dirty="0"/>
              <a:t>Also called Functional analysis</a:t>
            </a:r>
          </a:p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94743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There</a:t>
            </a:r>
            <a:r>
              <a:rPr lang="es-ES" baseline="0" dirty="0"/>
              <a:t> are </a:t>
            </a:r>
            <a:r>
              <a:rPr lang="es-ES" baseline="0" dirty="0" err="1"/>
              <a:t>many</a:t>
            </a:r>
            <a:r>
              <a:rPr lang="es-ES" baseline="0" dirty="0"/>
              <a:t> </a:t>
            </a:r>
            <a:r>
              <a:rPr lang="es-ES" baseline="0" dirty="0" err="1"/>
              <a:t>tools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logical</a:t>
            </a:r>
            <a:r>
              <a:rPr lang="es-ES" baseline="0" dirty="0"/>
              <a:t> </a:t>
            </a:r>
            <a:r>
              <a:rPr lang="es-ES" baseline="0" dirty="0" err="1"/>
              <a:t>decomposition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endParaRPr lang="es-ES" baseline="0" dirty="0"/>
          </a:p>
          <a:p>
            <a:r>
              <a:rPr lang="es-ES" baseline="0" dirty="0" err="1"/>
              <a:t>Functional</a:t>
            </a:r>
            <a:r>
              <a:rPr lang="es-ES" baseline="0" dirty="0"/>
              <a:t> </a:t>
            </a:r>
            <a:r>
              <a:rPr lang="es-ES" baseline="0" dirty="0" err="1"/>
              <a:t>architecture</a:t>
            </a:r>
            <a:r>
              <a:rPr lang="es-ES" baseline="0" dirty="0"/>
              <a:t>: </a:t>
            </a:r>
            <a:r>
              <a:rPr lang="es-ES" baseline="0" dirty="0" err="1"/>
              <a:t>Hierarchical</a:t>
            </a:r>
            <a:r>
              <a:rPr lang="es-ES" baseline="0" dirty="0"/>
              <a:t> </a:t>
            </a:r>
            <a:r>
              <a:rPr lang="es-ES" baseline="0" dirty="0" err="1"/>
              <a:t>representation</a:t>
            </a:r>
            <a:r>
              <a:rPr lang="es-ES" baseline="0" dirty="0"/>
              <a:t> of </a:t>
            </a:r>
            <a:r>
              <a:rPr lang="es-ES" baseline="0" dirty="0" err="1"/>
              <a:t>all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functions</a:t>
            </a:r>
            <a:endParaRPr lang="es-ES" baseline="0" dirty="0"/>
          </a:p>
          <a:p>
            <a:r>
              <a:rPr lang="es-ES" baseline="0" dirty="0"/>
              <a:t>FFBD: </a:t>
            </a:r>
            <a:r>
              <a:rPr lang="es-ES" baseline="0" dirty="0" err="1"/>
              <a:t>Sequential</a:t>
            </a:r>
            <a:r>
              <a:rPr lang="es-ES" baseline="0" dirty="0"/>
              <a:t> </a:t>
            </a:r>
            <a:r>
              <a:rPr lang="es-ES" baseline="0" dirty="0" err="1"/>
              <a:t>order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functions</a:t>
            </a:r>
            <a:r>
              <a:rPr lang="es-ES" baseline="0" dirty="0"/>
              <a:t> </a:t>
            </a:r>
            <a:r>
              <a:rPr lang="es-ES" baseline="0" dirty="0" err="1"/>
              <a:t>during</a:t>
            </a:r>
            <a:r>
              <a:rPr lang="es-ES" baseline="0" dirty="0"/>
              <a:t> a </a:t>
            </a:r>
            <a:r>
              <a:rPr lang="es-ES" baseline="0" dirty="0" err="1"/>
              <a:t>mission</a:t>
            </a:r>
            <a:endParaRPr lang="es-ES" baseline="0" dirty="0"/>
          </a:p>
          <a:p>
            <a:r>
              <a:rPr lang="es-ES" baseline="0" dirty="0"/>
              <a:t>PBS: Set of </a:t>
            </a:r>
            <a:r>
              <a:rPr lang="es-ES" baseline="0" dirty="0" err="1"/>
              <a:t>elements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need</a:t>
            </a:r>
            <a:r>
              <a:rPr lang="es-ES" baseline="0" dirty="0"/>
              <a:t> to be </a:t>
            </a:r>
            <a:r>
              <a:rPr lang="es-ES" baseline="0" dirty="0" err="1"/>
              <a:t>included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 to </a:t>
            </a:r>
            <a:r>
              <a:rPr lang="es-ES" baseline="0" dirty="0" err="1"/>
              <a:t>perform</a:t>
            </a:r>
            <a:r>
              <a:rPr lang="es-ES" baseline="0" dirty="0"/>
              <a:t> </a:t>
            </a:r>
            <a:r>
              <a:rPr lang="es-ES" baseline="0" dirty="0" err="1"/>
              <a:t>all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identified</a:t>
            </a:r>
            <a:r>
              <a:rPr lang="es-ES" baseline="0" dirty="0"/>
              <a:t> </a:t>
            </a:r>
            <a:r>
              <a:rPr lang="es-ES" baseline="0" dirty="0" err="1"/>
              <a:t>functions</a:t>
            </a:r>
            <a:endParaRPr lang="es-ES" baseline="0" dirty="0"/>
          </a:p>
          <a:p>
            <a:r>
              <a:rPr lang="es-ES" baseline="0" dirty="0"/>
              <a:t>N2: Interfaces </a:t>
            </a:r>
            <a:r>
              <a:rPr lang="es-ES" baseline="0" dirty="0" err="1"/>
              <a:t>between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elements</a:t>
            </a:r>
            <a:r>
              <a:rPr lang="es-ES" baseline="0" dirty="0"/>
              <a:t> </a:t>
            </a:r>
            <a:r>
              <a:rPr lang="es-ES" baseline="0" dirty="0" err="1"/>
              <a:t>identified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PBS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36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FFBD </a:t>
            </a:r>
            <a:r>
              <a:rPr lang="es-ES" baseline="0" dirty="0" err="1"/>
              <a:t>represents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sequential</a:t>
            </a:r>
            <a:r>
              <a:rPr lang="es-ES" baseline="0" dirty="0"/>
              <a:t> </a:t>
            </a:r>
            <a:r>
              <a:rPr lang="es-ES" baseline="0" dirty="0" err="1"/>
              <a:t>order</a:t>
            </a:r>
            <a:r>
              <a:rPr lang="es-ES" baseline="0" dirty="0"/>
              <a:t> of </a:t>
            </a:r>
            <a:r>
              <a:rPr lang="es-ES" baseline="0" dirty="0" err="1"/>
              <a:t>execution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defined</a:t>
            </a:r>
            <a:r>
              <a:rPr lang="es-ES" baseline="0" dirty="0"/>
              <a:t> </a:t>
            </a:r>
            <a:r>
              <a:rPr lang="es-ES" baseline="0" dirty="0" err="1"/>
              <a:t>functions</a:t>
            </a:r>
            <a:r>
              <a:rPr lang="es-ES" baseline="0" dirty="0"/>
              <a:t> to complete a </a:t>
            </a:r>
            <a:r>
              <a:rPr lang="es-ES" baseline="0" dirty="0" err="1"/>
              <a:t>successful</a:t>
            </a:r>
            <a:r>
              <a:rPr lang="es-ES" baseline="0" dirty="0"/>
              <a:t> misión</a:t>
            </a:r>
          </a:p>
          <a:p>
            <a:r>
              <a:rPr lang="es-ES" baseline="0" dirty="0" err="1"/>
              <a:t>Inside</a:t>
            </a:r>
            <a:r>
              <a:rPr lang="es-ES" baseline="0" dirty="0"/>
              <a:t> </a:t>
            </a:r>
            <a:r>
              <a:rPr lang="es-ES" baseline="0" dirty="0" err="1"/>
              <a:t>dashed</a:t>
            </a:r>
            <a:r>
              <a:rPr lang="es-ES" baseline="0" dirty="0"/>
              <a:t> red line are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functions</a:t>
            </a:r>
            <a:r>
              <a:rPr lang="es-ES" baseline="0" dirty="0"/>
              <a:t> </a:t>
            </a:r>
            <a:r>
              <a:rPr lang="es-ES" baseline="0" dirty="0" err="1"/>
              <a:t>performed</a:t>
            </a:r>
            <a:r>
              <a:rPr lang="es-ES" baseline="0" dirty="0"/>
              <a:t>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OCAS (</a:t>
            </a:r>
            <a:r>
              <a:rPr lang="es-ES" baseline="0" dirty="0" err="1"/>
              <a:t>scope</a:t>
            </a:r>
            <a:r>
              <a:rPr lang="es-ES" baseline="0" dirty="0"/>
              <a:t>)</a:t>
            </a:r>
          </a:p>
          <a:p>
            <a:r>
              <a:rPr lang="es-ES" baseline="0" dirty="0" err="1"/>
              <a:t>This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top </a:t>
            </a:r>
            <a:r>
              <a:rPr lang="es-ES" baseline="0" dirty="0" err="1"/>
              <a:t>level</a:t>
            </a:r>
            <a:r>
              <a:rPr lang="es-ES" baseline="0" dirty="0"/>
              <a:t> of </a:t>
            </a:r>
            <a:r>
              <a:rPr lang="es-ES" baseline="0" dirty="0" err="1"/>
              <a:t>functions</a:t>
            </a:r>
            <a:r>
              <a:rPr lang="es-ES" baseline="0" dirty="0"/>
              <a:t>, </a:t>
            </a:r>
            <a:r>
              <a:rPr lang="es-ES" baseline="0" dirty="0" err="1"/>
              <a:t>each</a:t>
            </a:r>
            <a:r>
              <a:rPr lang="es-ES" baseline="0" dirty="0"/>
              <a:t> </a:t>
            </a:r>
            <a:r>
              <a:rPr lang="es-ES" baseline="0" dirty="0" err="1"/>
              <a:t>one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composed</a:t>
            </a:r>
            <a:r>
              <a:rPr lang="es-ES" baseline="0" dirty="0"/>
              <a:t>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several</a:t>
            </a:r>
            <a:r>
              <a:rPr lang="es-ES" baseline="0" dirty="0"/>
              <a:t> </a:t>
            </a:r>
            <a:r>
              <a:rPr lang="es-ES" baseline="0" dirty="0" err="1"/>
              <a:t>subfunctions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7743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First</a:t>
            </a:r>
            <a:r>
              <a:rPr lang="es-ES" baseline="0" dirty="0"/>
              <a:t> of </a:t>
            </a:r>
            <a:r>
              <a:rPr lang="es-ES" baseline="0" dirty="0" err="1"/>
              <a:t>all</a:t>
            </a:r>
            <a:r>
              <a:rPr lang="es-ES" baseline="0" dirty="0"/>
              <a:t>, </a:t>
            </a:r>
            <a:r>
              <a:rPr lang="es-ES" baseline="0" dirty="0" err="1"/>
              <a:t>why</a:t>
            </a:r>
            <a:r>
              <a:rPr lang="es-ES" baseline="0" dirty="0"/>
              <a:t> am I </a:t>
            </a:r>
            <a:r>
              <a:rPr lang="es-ES" baseline="0" dirty="0" err="1"/>
              <a:t>doing</a:t>
            </a:r>
            <a:r>
              <a:rPr lang="es-ES" baseline="0" dirty="0"/>
              <a:t> </a:t>
            </a:r>
            <a:r>
              <a:rPr lang="es-ES" baseline="0" dirty="0" err="1"/>
              <a:t>this</a:t>
            </a:r>
            <a:r>
              <a:rPr lang="es-ES" baseline="0" dirty="0"/>
              <a:t>?</a:t>
            </a:r>
          </a:p>
          <a:p>
            <a:r>
              <a:rPr lang="es-ES" baseline="0" dirty="0" err="1"/>
              <a:t>What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purpose</a:t>
            </a:r>
            <a:r>
              <a:rPr lang="es-ES" baseline="0" dirty="0"/>
              <a:t> of </a:t>
            </a:r>
            <a:r>
              <a:rPr lang="es-ES" baseline="0" dirty="0" err="1"/>
              <a:t>this</a:t>
            </a:r>
            <a:r>
              <a:rPr lang="es-ES" baseline="0" dirty="0"/>
              <a:t> </a:t>
            </a:r>
            <a:r>
              <a:rPr lang="es-ES" baseline="0" dirty="0" err="1"/>
              <a:t>Thesis</a:t>
            </a:r>
            <a:r>
              <a:rPr lang="es-ES" baseline="0" dirty="0"/>
              <a:t>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30207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Most</a:t>
            </a:r>
            <a:r>
              <a:rPr lang="es-ES" baseline="0" dirty="0"/>
              <a:t> </a:t>
            </a:r>
            <a:r>
              <a:rPr lang="es-ES" baseline="0" dirty="0" err="1"/>
              <a:t>critical</a:t>
            </a:r>
            <a:r>
              <a:rPr lang="es-ES" baseline="0" dirty="0"/>
              <a:t> </a:t>
            </a:r>
            <a:r>
              <a:rPr lang="es-ES" baseline="0" dirty="0" err="1"/>
              <a:t>functions</a:t>
            </a:r>
            <a:r>
              <a:rPr lang="es-ES" baseline="0" dirty="0"/>
              <a:t> are “</a:t>
            </a:r>
            <a:r>
              <a:rPr lang="es-ES" baseline="0" dirty="0" err="1"/>
              <a:t>detect</a:t>
            </a:r>
            <a:r>
              <a:rPr lang="es-ES" baseline="0" dirty="0"/>
              <a:t>” and “</a:t>
            </a:r>
            <a:r>
              <a:rPr lang="es-ES" baseline="0" dirty="0" err="1"/>
              <a:t>avoid</a:t>
            </a:r>
            <a:r>
              <a:rPr lang="es-ES" baseline="0" dirty="0"/>
              <a:t>”</a:t>
            </a:r>
          </a:p>
          <a:p>
            <a:r>
              <a:rPr lang="es-ES" baseline="0" dirty="0"/>
              <a:t>Monitor </a:t>
            </a:r>
            <a:r>
              <a:rPr lang="es-ES" baseline="0" dirty="0" err="1"/>
              <a:t>environment</a:t>
            </a:r>
            <a:r>
              <a:rPr lang="es-ES" baseline="0" dirty="0"/>
              <a:t> </a:t>
            </a:r>
            <a:r>
              <a:rPr lang="es-ES" baseline="0" dirty="0" err="1"/>
              <a:t>function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working</a:t>
            </a:r>
            <a:r>
              <a:rPr lang="es-ES" baseline="0" dirty="0"/>
              <a:t> in </a:t>
            </a:r>
            <a:r>
              <a:rPr lang="es-ES" baseline="0" dirty="0" err="1"/>
              <a:t>an</a:t>
            </a:r>
            <a:r>
              <a:rPr lang="es-ES" baseline="0" dirty="0"/>
              <a:t> </a:t>
            </a:r>
            <a:r>
              <a:rPr lang="es-ES" baseline="0" dirty="0" err="1"/>
              <a:t>endless</a:t>
            </a:r>
            <a:r>
              <a:rPr lang="es-ES" baseline="0" dirty="0"/>
              <a:t> </a:t>
            </a:r>
            <a:r>
              <a:rPr lang="es-ES" baseline="0" dirty="0" err="1"/>
              <a:t>loop</a:t>
            </a:r>
            <a:endParaRPr lang="es-ES" baseline="0" dirty="0"/>
          </a:p>
          <a:p>
            <a:r>
              <a:rPr lang="es-ES" baseline="0" dirty="0" err="1"/>
              <a:t>When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situation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considered</a:t>
            </a:r>
            <a:r>
              <a:rPr lang="es-ES" baseline="0" dirty="0"/>
              <a:t> as </a:t>
            </a:r>
            <a:r>
              <a:rPr lang="es-ES" baseline="0" dirty="0" err="1"/>
              <a:t>unsafe</a:t>
            </a:r>
            <a:r>
              <a:rPr lang="es-ES" baseline="0" dirty="0"/>
              <a:t>,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avoid</a:t>
            </a:r>
            <a:r>
              <a:rPr lang="es-ES" baseline="0" dirty="0"/>
              <a:t> </a:t>
            </a:r>
            <a:r>
              <a:rPr lang="es-ES" baseline="0" dirty="0" err="1"/>
              <a:t>function</a:t>
            </a:r>
            <a:r>
              <a:rPr lang="es-ES" baseline="0" dirty="0"/>
              <a:t> </a:t>
            </a:r>
            <a:r>
              <a:rPr lang="es-ES" baseline="0" dirty="0" err="1"/>
              <a:t>gets</a:t>
            </a:r>
            <a:r>
              <a:rPr lang="es-ES" baseline="0" dirty="0"/>
              <a:t> </a:t>
            </a:r>
            <a:r>
              <a:rPr lang="es-ES" baseline="0" dirty="0" err="1"/>
              <a:t>triggered</a:t>
            </a:r>
            <a:endParaRPr lang="es-ES" baseline="0" dirty="0"/>
          </a:p>
          <a:p>
            <a:endParaRPr lang="es-ES" baseline="0" dirty="0"/>
          </a:p>
          <a:p>
            <a:r>
              <a:rPr lang="es-ES" baseline="0" dirty="0" err="1"/>
              <a:t>Skip</a:t>
            </a:r>
            <a:r>
              <a:rPr lang="es-ES" baseline="0" dirty="0"/>
              <a:t> </a:t>
            </a:r>
            <a:r>
              <a:rPr lang="es-ES" baseline="0" dirty="0" err="1"/>
              <a:t>over</a:t>
            </a:r>
            <a:r>
              <a:rPr lang="es-ES" baseline="0" dirty="0"/>
              <a:t> </a:t>
            </a:r>
            <a:r>
              <a:rPr lang="es-ES" baseline="0" dirty="0" err="1"/>
              <a:t>functional</a:t>
            </a:r>
            <a:r>
              <a:rPr lang="es-ES" baseline="0" dirty="0"/>
              <a:t> </a:t>
            </a:r>
            <a:r>
              <a:rPr lang="es-ES" baseline="0" dirty="0" err="1"/>
              <a:t>architecture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32873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PBS </a:t>
            </a:r>
            <a:r>
              <a:rPr lang="es-ES" baseline="0" dirty="0" err="1"/>
              <a:t>represents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physical</a:t>
            </a:r>
            <a:r>
              <a:rPr lang="es-ES" baseline="0" dirty="0"/>
              <a:t> </a:t>
            </a:r>
            <a:r>
              <a:rPr lang="es-ES" baseline="0" dirty="0" err="1"/>
              <a:t>architecture</a:t>
            </a:r>
            <a:r>
              <a:rPr lang="es-ES" baseline="0" dirty="0"/>
              <a:t>, </a:t>
            </a:r>
            <a:r>
              <a:rPr lang="es-ES" baseline="0" dirty="0" err="1"/>
              <a:t>derived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functional</a:t>
            </a:r>
            <a:r>
              <a:rPr lang="es-ES" baseline="0" dirty="0"/>
              <a:t> </a:t>
            </a:r>
            <a:r>
              <a:rPr lang="es-ES" baseline="0" dirty="0" err="1"/>
              <a:t>architecture</a:t>
            </a:r>
            <a:endParaRPr lang="es-ES" baseline="0" dirty="0"/>
          </a:p>
          <a:p>
            <a:r>
              <a:rPr lang="es-ES" baseline="0" dirty="0" err="1"/>
              <a:t>Most</a:t>
            </a:r>
            <a:r>
              <a:rPr lang="es-ES" baseline="0" dirty="0"/>
              <a:t> </a:t>
            </a:r>
            <a:r>
              <a:rPr lang="es-ES" baseline="0" dirty="0" err="1"/>
              <a:t>important</a:t>
            </a:r>
            <a:r>
              <a:rPr lang="es-ES" baseline="0" dirty="0"/>
              <a:t> </a:t>
            </a:r>
            <a:r>
              <a:rPr lang="es-ES" baseline="0" dirty="0" err="1"/>
              <a:t>elements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OCAS are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Computer</a:t>
            </a:r>
            <a:r>
              <a:rPr lang="es-ES" baseline="0" dirty="0"/>
              <a:t> </a:t>
            </a:r>
            <a:r>
              <a:rPr lang="es-ES" baseline="0" dirty="0" err="1"/>
              <a:t>board</a:t>
            </a:r>
            <a:r>
              <a:rPr lang="es-ES" baseline="0" dirty="0"/>
              <a:t> and </a:t>
            </a:r>
            <a:r>
              <a:rPr lang="es-ES" baseline="0" dirty="0" err="1"/>
              <a:t>the</a:t>
            </a:r>
            <a:r>
              <a:rPr lang="es-ES" baseline="0" dirty="0"/>
              <a:t> Software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5964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Most</a:t>
            </a:r>
            <a:r>
              <a:rPr lang="es-ES" baseline="0" dirty="0"/>
              <a:t> </a:t>
            </a:r>
            <a:r>
              <a:rPr lang="es-ES" baseline="0" dirty="0" err="1"/>
              <a:t>important</a:t>
            </a:r>
            <a:r>
              <a:rPr lang="es-ES" baseline="0" dirty="0"/>
              <a:t> </a:t>
            </a:r>
            <a:r>
              <a:rPr lang="es-ES" baseline="0" dirty="0" err="1"/>
              <a:t>elements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PBS in </a:t>
            </a:r>
            <a:r>
              <a:rPr lang="es-ES" baseline="0" dirty="0" err="1"/>
              <a:t>the</a:t>
            </a:r>
            <a:r>
              <a:rPr lang="es-ES" baseline="0" dirty="0"/>
              <a:t> diagonal</a:t>
            </a:r>
          </a:p>
          <a:p>
            <a:r>
              <a:rPr lang="es-ES" baseline="0" dirty="0"/>
              <a:t>Outputs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each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elements</a:t>
            </a:r>
            <a:r>
              <a:rPr lang="es-ES" baseline="0" dirty="0"/>
              <a:t> in </a:t>
            </a:r>
            <a:r>
              <a:rPr lang="es-ES" baseline="0" dirty="0" err="1"/>
              <a:t>their</a:t>
            </a:r>
            <a:r>
              <a:rPr lang="es-ES" baseline="0" dirty="0"/>
              <a:t> horizontal </a:t>
            </a:r>
            <a:r>
              <a:rPr lang="es-ES" baseline="0" dirty="0" err="1"/>
              <a:t>rows</a:t>
            </a:r>
            <a:endParaRPr lang="es-ES" baseline="0" dirty="0"/>
          </a:p>
          <a:p>
            <a:r>
              <a:rPr lang="es-ES" baseline="0" dirty="0"/>
              <a:t>Inputs to </a:t>
            </a:r>
            <a:r>
              <a:rPr lang="es-ES" baseline="0" dirty="0" err="1"/>
              <a:t>each</a:t>
            </a:r>
            <a:r>
              <a:rPr lang="es-ES" baseline="0" dirty="0"/>
              <a:t> </a:t>
            </a:r>
            <a:r>
              <a:rPr lang="es-ES" baseline="0" dirty="0" err="1"/>
              <a:t>element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vertical </a:t>
            </a:r>
            <a:r>
              <a:rPr lang="es-ES" baseline="0" dirty="0" err="1"/>
              <a:t>columns</a:t>
            </a:r>
            <a:endParaRPr lang="es-ES" baseline="0" dirty="0"/>
          </a:p>
          <a:p>
            <a:endParaRPr lang="es-ES" baseline="0" dirty="0"/>
          </a:p>
          <a:p>
            <a:r>
              <a:rPr lang="es-ES" baseline="0" dirty="0"/>
              <a:t>Green </a:t>
            </a:r>
            <a:r>
              <a:rPr lang="es-ES" baseline="0" dirty="0" err="1"/>
              <a:t>paths</a:t>
            </a:r>
            <a:r>
              <a:rPr lang="es-ES" baseline="0" dirty="0"/>
              <a:t>: UAS </a:t>
            </a:r>
            <a:r>
              <a:rPr lang="es-ES" baseline="0" dirty="0" err="1"/>
              <a:t>without</a:t>
            </a:r>
            <a:r>
              <a:rPr lang="es-ES" baseline="0" dirty="0"/>
              <a:t> OCAS</a:t>
            </a:r>
          </a:p>
          <a:p>
            <a:r>
              <a:rPr lang="es-ES" baseline="0" dirty="0" err="1"/>
              <a:t>Yellow</a:t>
            </a:r>
            <a:r>
              <a:rPr lang="es-ES" baseline="0" dirty="0"/>
              <a:t> </a:t>
            </a:r>
            <a:r>
              <a:rPr lang="es-ES" baseline="0" dirty="0" err="1"/>
              <a:t>paths</a:t>
            </a:r>
            <a:r>
              <a:rPr lang="es-ES" baseline="0" dirty="0"/>
              <a:t>: </a:t>
            </a:r>
            <a:r>
              <a:rPr lang="es-ES" baseline="0" dirty="0" err="1"/>
              <a:t>Classic</a:t>
            </a:r>
            <a:r>
              <a:rPr lang="es-ES" baseline="0" dirty="0"/>
              <a:t> control problema</a:t>
            </a:r>
          </a:p>
          <a:p>
            <a:r>
              <a:rPr lang="es-ES" baseline="0" dirty="0"/>
              <a:t>Blue </a:t>
            </a:r>
            <a:r>
              <a:rPr lang="es-ES" baseline="0" dirty="0" err="1"/>
              <a:t>path</a:t>
            </a:r>
            <a:r>
              <a:rPr lang="es-ES" baseline="0" dirty="0"/>
              <a:t>: </a:t>
            </a:r>
            <a:r>
              <a:rPr lang="es-ES" baseline="0" dirty="0" err="1"/>
              <a:t>Logging</a:t>
            </a:r>
            <a:r>
              <a:rPr lang="es-ES" baseline="0" dirty="0"/>
              <a:t> </a:t>
            </a:r>
            <a:r>
              <a:rPr lang="es-ES" baseline="0" dirty="0" err="1"/>
              <a:t>information</a:t>
            </a:r>
            <a:endParaRPr lang="es-ES" baseline="0" dirty="0"/>
          </a:p>
          <a:p>
            <a:r>
              <a:rPr lang="es-ES" baseline="0" dirty="0"/>
              <a:t>Black </a:t>
            </a:r>
            <a:r>
              <a:rPr lang="es-ES" baseline="0" dirty="0" err="1"/>
              <a:t>paths</a:t>
            </a:r>
            <a:r>
              <a:rPr lang="es-ES" baseline="0" dirty="0"/>
              <a:t>: </a:t>
            </a:r>
            <a:r>
              <a:rPr lang="es-ES" baseline="0" dirty="0" err="1"/>
              <a:t>Pysical</a:t>
            </a:r>
            <a:r>
              <a:rPr lang="es-ES" baseline="0" dirty="0"/>
              <a:t> interfaces</a:t>
            </a:r>
          </a:p>
          <a:p>
            <a:endParaRPr lang="es-ES" baseline="0" dirty="0"/>
          </a:p>
          <a:p>
            <a:r>
              <a:rPr lang="es-ES" baseline="0" dirty="0"/>
              <a:t>EXAMPLE: </a:t>
            </a:r>
            <a:r>
              <a:rPr lang="es-ES" baseline="0" dirty="0" err="1"/>
              <a:t>Start</a:t>
            </a:r>
            <a:r>
              <a:rPr lang="es-ES" baseline="0" dirty="0"/>
              <a:t> in </a:t>
            </a:r>
            <a:r>
              <a:rPr lang="es-ES" baseline="0" dirty="0" err="1"/>
              <a:t>processing</a:t>
            </a:r>
            <a:r>
              <a:rPr lang="es-ES" baseline="0" dirty="0"/>
              <a:t> </a:t>
            </a:r>
            <a:r>
              <a:rPr lang="es-ES" baseline="0" dirty="0" err="1"/>
              <a:t>unit</a:t>
            </a:r>
            <a:r>
              <a:rPr lang="es-ES" baseline="0" dirty="0"/>
              <a:t> -&gt; </a:t>
            </a:r>
            <a:r>
              <a:rPr lang="es-ES" baseline="0" dirty="0" err="1"/>
              <a:t>end</a:t>
            </a:r>
            <a:r>
              <a:rPr lang="es-ES" baseline="0" dirty="0"/>
              <a:t> in </a:t>
            </a:r>
            <a:r>
              <a:rPr lang="es-ES" baseline="0" dirty="0" err="1"/>
              <a:t>avoidance</a:t>
            </a:r>
            <a:r>
              <a:rPr lang="es-ES" baseline="0" dirty="0"/>
              <a:t> </a:t>
            </a:r>
            <a:r>
              <a:rPr lang="es-ES" baseline="0" dirty="0" err="1"/>
              <a:t>manoeuvre</a:t>
            </a:r>
            <a:r>
              <a:rPr lang="es-ES" baseline="0" dirty="0"/>
              <a:t> </a:t>
            </a:r>
            <a:r>
              <a:rPr lang="es-ES" baseline="0" dirty="0" err="1"/>
              <a:t>by</a:t>
            </a:r>
            <a:r>
              <a:rPr lang="es-ES" baseline="0" dirty="0"/>
              <a:t> UAV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88394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After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Requirements</a:t>
            </a:r>
            <a:r>
              <a:rPr lang="es-ES" baseline="0" dirty="0"/>
              <a:t>, Funcional </a:t>
            </a:r>
            <a:r>
              <a:rPr lang="es-ES" baseline="0" dirty="0" err="1"/>
              <a:t>architecture</a:t>
            </a:r>
            <a:r>
              <a:rPr lang="es-ES" baseline="0" dirty="0"/>
              <a:t>, FFBD, PBS and N2 </a:t>
            </a:r>
            <a:r>
              <a:rPr lang="es-ES" baseline="0" dirty="0" err="1"/>
              <a:t>diagram</a:t>
            </a:r>
            <a:r>
              <a:rPr lang="es-ES" baseline="0" dirty="0"/>
              <a:t>, </a:t>
            </a:r>
            <a:r>
              <a:rPr lang="es-ES" baseline="0" dirty="0" err="1"/>
              <a:t>we</a:t>
            </a:r>
            <a:r>
              <a:rPr lang="es-ES" baseline="0" dirty="0"/>
              <a:t> </a:t>
            </a:r>
            <a:r>
              <a:rPr lang="es-ES" baseline="0" dirty="0" err="1"/>
              <a:t>have</a:t>
            </a:r>
            <a:r>
              <a:rPr lang="es-ES" baseline="0" dirty="0"/>
              <a:t> a </a:t>
            </a:r>
            <a:r>
              <a:rPr lang="es-ES" baseline="0" dirty="0" err="1"/>
              <a:t>comprehensive</a:t>
            </a:r>
            <a:r>
              <a:rPr lang="es-ES" baseline="0" dirty="0"/>
              <a:t> idea of </a:t>
            </a:r>
            <a:r>
              <a:rPr lang="es-ES" b="1" baseline="0" dirty="0"/>
              <a:t>WHAT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must</a:t>
            </a:r>
            <a:r>
              <a:rPr lang="es-ES" baseline="0" dirty="0"/>
              <a:t> do and </a:t>
            </a:r>
            <a:r>
              <a:rPr lang="es-ES" b="1" baseline="0" dirty="0"/>
              <a:t>HOW </a:t>
            </a:r>
            <a:r>
              <a:rPr lang="es-ES" baseline="0" dirty="0" err="1"/>
              <a:t>it</a:t>
            </a:r>
            <a:r>
              <a:rPr lang="es-ES" baseline="0" dirty="0"/>
              <a:t> </a:t>
            </a:r>
            <a:r>
              <a:rPr lang="es-ES" baseline="0" dirty="0" err="1"/>
              <a:t>must</a:t>
            </a:r>
            <a:r>
              <a:rPr lang="es-ES" baseline="0" dirty="0"/>
              <a:t> do </a:t>
            </a:r>
            <a:r>
              <a:rPr lang="es-ES" baseline="0" dirty="0" err="1"/>
              <a:t>it</a:t>
            </a:r>
            <a:r>
              <a:rPr lang="es-ES" baseline="0" dirty="0"/>
              <a:t>, </a:t>
            </a:r>
            <a:r>
              <a:rPr lang="es-ES" baseline="0" dirty="0" err="1"/>
              <a:t>together</a:t>
            </a:r>
            <a:r>
              <a:rPr lang="es-ES" baseline="0" dirty="0"/>
              <a:t>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communications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need</a:t>
            </a:r>
            <a:r>
              <a:rPr lang="es-ES" baseline="0" dirty="0"/>
              <a:t> to be </a:t>
            </a:r>
            <a:r>
              <a:rPr lang="es-ES" baseline="0" dirty="0" err="1"/>
              <a:t>established</a:t>
            </a:r>
            <a:r>
              <a:rPr lang="es-ES" baseline="0" dirty="0"/>
              <a:t>.</a:t>
            </a:r>
          </a:p>
          <a:p>
            <a:r>
              <a:rPr lang="es-ES" baseline="0" dirty="0" err="1"/>
              <a:t>Now</a:t>
            </a:r>
            <a:r>
              <a:rPr lang="es-ES" baseline="0" dirty="0"/>
              <a:t> </a:t>
            </a:r>
            <a:r>
              <a:rPr lang="es-ES" baseline="0" dirty="0" err="1"/>
              <a:t>it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time to </a:t>
            </a:r>
            <a:r>
              <a:rPr lang="es-ES" baseline="0" dirty="0" err="1"/>
              <a:t>implement</a:t>
            </a:r>
            <a:r>
              <a:rPr lang="es-ES" baseline="0" dirty="0"/>
              <a:t> </a:t>
            </a:r>
            <a:r>
              <a:rPr lang="es-ES" baseline="0" dirty="0" err="1"/>
              <a:t>all</a:t>
            </a:r>
            <a:r>
              <a:rPr lang="es-ES" baseline="0" dirty="0"/>
              <a:t> </a:t>
            </a:r>
            <a:r>
              <a:rPr lang="es-ES" baseline="0" dirty="0" err="1"/>
              <a:t>these</a:t>
            </a:r>
            <a:r>
              <a:rPr lang="es-ES" baseline="0" dirty="0"/>
              <a:t> </a:t>
            </a:r>
            <a:r>
              <a:rPr lang="es-ES" baseline="0" dirty="0" err="1"/>
              <a:t>concepts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conceptual </a:t>
            </a:r>
            <a:r>
              <a:rPr lang="es-ES" baseline="0" dirty="0" err="1"/>
              <a:t>design</a:t>
            </a:r>
            <a:r>
              <a:rPr lang="es-ES" baseline="0" dirty="0"/>
              <a:t> </a:t>
            </a:r>
            <a:r>
              <a:rPr lang="es-ES" baseline="0" dirty="0" err="1"/>
              <a:t>into</a:t>
            </a:r>
            <a:r>
              <a:rPr lang="es-ES" baseline="0" dirty="0"/>
              <a:t> </a:t>
            </a:r>
            <a:r>
              <a:rPr lang="es-ES" baseline="0" dirty="0" err="1"/>
              <a:t>an</a:t>
            </a:r>
            <a:r>
              <a:rPr lang="es-ES" baseline="0" dirty="0"/>
              <a:t> actual </a:t>
            </a:r>
            <a:r>
              <a:rPr lang="es-ES" baseline="0" dirty="0" err="1"/>
              <a:t>product</a:t>
            </a:r>
            <a:r>
              <a:rPr lang="es-ES" baseline="0" dirty="0"/>
              <a:t>, </a:t>
            </a:r>
            <a:r>
              <a:rPr lang="es-ES" baseline="0" dirty="0" err="1"/>
              <a:t>which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able</a:t>
            </a:r>
            <a:r>
              <a:rPr lang="es-ES" baseline="0" dirty="0"/>
              <a:t> to </a:t>
            </a:r>
            <a:r>
              <a:rPr lang="es-ES" baseline="0" dirty="0" err="1"/>
              <a:t>meet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specifications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4919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UAS = </a:t>
            </a:r>
            <a:r>
              <a:rPr lang="es-ES" baseline="0" dirty="0" err="1"/>
              <a:t>Unmanned</a:t>
            </a:r>
            <a:r>
              <a:rPr lang="es-ES" baseline="0" dirty="0"/>
              <a:t> </a:t>
            </a:r>
            <a:r>
              <a:rPr lang="es-ES" baseline="0" dirty="0" err="1"/>
              <a:t>Aerial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. </a:t>
            </a:r>
            <a:r>
              <a:rPr lang="es-ES" baseline="0" dirty="0" err="1"/>
              <a:t>Contains</a:t>
            </a:r>
            <a:r>
              <a:rPr lang="es-ES" baseline="0" dirty="0"/>
              <a:t> (</a:t>
            </a:r>
            <a:r>
              <a:rPr lang="es-ES" baseline="0" dirty="0" err="1"/>
              <a:t>one</a:t>
            </a:r>
            <a:r>
              <a:rPr lang="es-ES" baseline="0" dirty="0"/>
              <a:t> </a:t>
            </a:r>
            <a:r>
              <a:rPr lang="es-ES" baseline="0" dirty="0" err="1"/>
              <a:t>or</a:t>
            </a:r>
            <a:r>
              <a:rPr lang="es-ES" baseline="0" dirty="0"/>
              <a:t> more) </a:t>
            </a:r>
            <a:r>
              <a:rPr lang="es-ES" baseline="0" dirty="0" err="1"/>
              <a:t>UAVs</a:t>
            </a:r>
            <a:r>
              <a:rPr lang="es-ES" baseline="0" dirty="0"/>
              <a:t>, GCS and </a:t>
            </a:r>
            <a:r>
              <a:rPr lang="es-ES" baseline="0" dirty="0" err="1"/>
              <a:t>any</a:t>
            </a:r>
            <a:r>
              <a:rPr lang="es-ES" baseline="0" dirty="0"/>
              <a:t> </a:t>
            </a:r>
            <a:r>
              <a:rPr lang="es-ES" baseline="0" dirty="0" err="1"/>
              <a:t>other</a:t>
            </a:r>
            <a:r>
              <a:rPr lang="es-ES" baseline="0" dirty="0"/>
              <a:t> </a:t>
            </a:r>
            <a:r>
              <a:rPr lang="es-ES" baseline="0" dirty="0" err="1"/>
              <a:t>element</a:t>
            </a:r>
            <a:r>
              <a:rPr lang="es-ES" baseline="0" dirty="0"/>
              <a:t> </a:t>
            </a:r>
            <a:r>
              <a:rPr lang="es-ES" baseline="0" dirty="0" err="1"/>
              <a:t>relevant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operation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UAV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72889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OCAS </a:t>
            </a:r>
            <a:r>
              <a:rPr lang="es-ES" baseline="0" dirty="0" err="1"/>
              <a:t>will</a:t>
            </a:r>
            <a:r>
              <a:rPr lang="es-ES" baseline="0" dirty="0"/>
              <a:t> be </a:t>
            </a:r>
            <a:r>
              <a:rPr lang="es-ES" baseline="0" dirty="0" err="1"/>
              <a:t>embarked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UAV, holding a </a:t>
            </a:r>
            <a:r>
              <a:rPr lang="es-ES" baseline="0" dirty="0" err="1"/>
              <a:t>second</a:t>
            </a:r>
            <a:r>
              <a:rPr lang="es-ES" baseline="0" dirty="0"/>
              <a:t> </a:t>
            </a:r>
            <a:r>
              <a:rPr lang="es-ES" baseline="0" dirty="0" err="1"/>
              <a:t>wireless</a:t>
            </a:r>
            <a:r>
              <a:rPr lang="es-ES" baseline="0" dirty="0"/>
              <a:t> </a:t>
            </a:r>
            <a:r>
              <a:rPr lang="es-ES" baseline="0" dirty="0" err="1"/>
              <a:t>connection</a:t>
            </a:r>
            <a:r>
              <a:rPr lang="es-ES" baseline="0" dirty="0"/>
              <a:t>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GCS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87904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Trade</a:t>
            </a:r>
            <a:r>
              <a:rPr lang="es-ES" baseline="0" dirty="0"/>
              <a:t>-off </a:t>
            </a:r>
            <a:r>
              <a:rPr lang="es-ES" baseline="0" dirty="0" err="1"/>
              <a:t>study</a:t>
            </a:r>
            <a:r>
              <a:rPr lang="es-ES" baseline="0" dirty="0"/>
              <a:t> </a:t>
            </a:r>
            <a:r>
              <a:rPr lang="es-ES" baseline="0" dirty="0" err="1"/>
              <a:t>between</a:t>
            </a:r>
            <a:r>
              <a:rPr lang="es-ES" baseline="0" dirty="0"/>
              <a:t> </a:t>
            </a:r>
            <a:r>
              <a:rPr lang="es-ES" baseline="0" dirty="0" err="1"/>
              <a:t>all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possible</a:t>
            </a:r>
            <a:r>
              <a:rPr lang="es-ES" baseline="0" dirty="0"/>
              <a:t> </a:t>
            </a:r>
            <a:r>
              <a:rPr lang="es-ES" baseline="0" dirty="0" err="1"/>
              <a:t>alternatives</a:t>
            </a:r>
            <a:r>
              <a:rPr lang="es-ES" baseline="0" dirty="0"/>
              <a:t>, </a:t>
            </a:r>
            <a:r>
              <a:rPr lang="es-ES" baseline="0" dirty="0" err="1"/>
              <a:t>evaluating</a:t>
            </a:r>
            <a:r>
              <a:rPr lang="es-ES" baseline="0" dirty="0"/>
              <a:t> </a:t>
            </a:r>
            <a:r>
              <a:rPr lang="es-ES" baseline="0" dirty="0" err="1"/>
              <a:t>each</a:t>
            </a:r>
            <a:r>
              <a:rPr lang="es-ES" baseline="0" dirty="0"/>
              <a:t> of </a:t>
            </a:r>
            <a:r>
              <a:rPr lang="es-ES" baseline="0" dirty="0" err="1"/>
              <a:t>them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all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criteria</a:t>
            </a:r>
            <a:endParaRPr lang="es-ES" baseline="0" dirty="0"/>
          </a:p>
          <a:p>
            <a:r>
              <a:rPr lang="es-ES" baseline="0" dirty="0"/>
              <a:t>More </a:t>
            </a:r>
            <a:r>
              <a:rPr lang="es-ES" baseline="0" dirty="0" err="1"/>
              <a:t>detail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paper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52298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Advantages</a:t>
            </a:r>
            <a:r>
              <a:rPr lang="es-ES" baseline="0" dirty="0"/>
              <a:t>: Light </a:t>
            </a:r>
            <a:r>
              <a:rPr lang="es-ES" baseline="0" dirty="0" err="1"/>
              <a:t>weight</a:t>
            </a:r>
            <a:r>
              <a:rPr lang="es-ES" baseline="0" dirty="0"/>
              <a:t>, </a:t>
            </a:r>
            <a:r>
              <a:rPr lang="es-ES" baseline="0" dirty="0" err="1"/>
              <a:t>low</a:t>
            </a:r>
            <a:r>
              <a:rPr lang="es-ES" baseline="0" dirty="0"/>
              <a:t> </a:t>
            </a:r>
            <a:r>
              <a:rPr lang="es-ES" baseline="0" dirty="0" err="1"/>
              <a:t>cost</a:t>
            </a:r>
            <a:r>
              <a:rPr lang="es-ES" baseline="0" dirty="0"/>
              <a:t>, simple </a:t>
            </a:r>
            <a:r>
              <a:rPr lang="es-ES" baseline="0" dirty="0" err="1"/>
              <a:t>operation</a:t>
            </a:r>
            <a:r>
              <a:rPr lang="es-ES" baseline="0" dirty="0"/>
              <a:t> (</a:t>
            </a:r>
            <a:r>
              <a:rPr lang="es-ES" baseline="0" dirty="0" err="1"/>
              <a:t>trigger</a:t>
            </a:r>
            <a:r>
              <a:rPr lang="es-ES" baseline="0" dirty="0"/>
              <a:t>-echo), </a:t>
            </a:r>
            <a:r>
              <a:rPr lang="es-ES" baseline="0" dirty="0" err="1"/>
              <a:t>easy</a:t>
            </a:r>
            <a:r>
              <a:rPr lang="es-ES" baseline="0" dirty="0"/>
              <a:t> </a:t>
            </a:r>
            <a:r>
              <a:rPr lang="es-ES" baseline="0" dirty="0" err="1"/>
              <a:t>processing</a:t>
            </a:r>
            <a:r>
              <a:rPr lang="es-ES" baseline="0" dirty="0"/>
              <a:t> (</a:t>
            </a:r>
            <a:r>
              <a:rPr lang="es-ES" baseline="0" dirty="0" err="1"/>
              <a:t>multiply</a:t>
            </a:r>
            <a:r>
              <a:rPr lang="es-ES" baseline="0" dirty="0"/>
              <a:t> time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speed</a:t>
            </a:r>
            <a:r>
              <a:rPr lang="es-ES" baseline="0" dirty="0"/>
              <a:t> of </a:t>
            </a:r>
            <a:r>
              <a:rPr lang="es-ES" baseline="0" dirty="0" err="1"/>
              <a:t>sound</a:t>
            </a:r>
            <a:r>
              <a:rPr lang="es-ES" baseline="0" dirty="0"/>
              <a:t> -&gt; </a:t>
            </a:r>
            <a:r>
              <a:rPr lang="es-ES" baseline="0" dirty="0" err="1"/>
              <a:t>distance</a:t>
            </a:r>
            <a:r>
              <a:rPr lang="es-ES" baseline="0" dirty="0"/>
              <a:t> to </a:t>
            </a:r>
            <a:r>
              <a:rPr lang="es-ES" baseline="0" dirty="0" err="1"/>
              <a:t>closest</a:t>
            </a:r>
            <a:r>
              <a:rPr lang="es-ES" baseline="0" dirty="0"/>
              <a:t> </a:t>
            </a:r>
            <a:r>
              <a:rPr lang="es-ES" baseline="0" dirty="0" err="1"/>
              <a:t>object</a:t>
            </a:r>
            <a:r>
              <a:rPr lang="es-ES" baseline="0" dirty="0"/>
              <a:t>)</a:t>
            </a:r>
          </a:p>
          <a:p>
            <a:r>
              <a:rPr lang="es-ES" baseline="0" dirty="0" err="1"/>
              <a:t>Disadvantages</a:t>
            </a:r>
            <a:r>
              <a:rPr lang="es-ES" baseline="0" dirty="0"/>
              <a:t>: </a:t>
            </a:r>
            <a:r>
              <a:rPr lang="es-ES" baseline="0" dirty="0" err="1"/>
              <a:t>Noisy</a:t>
            </a:r>
            <a:r>
              <a:rPr lang="es-ES" baseline="0" dirty="0"/>
              <a:t> </a:t>
            </a:r>
            <a:r>
              <a:rPr lang="es-ES" baseline="0" dirty="0" err="1"/>
              <a:t>environments</a:t>
            </a:r>
            <a:r>
              <a:rPr lang="es-ES" baseline="0" dirty="0"/>
              <a:t>, </a:t>
            </a:r>
            <a:r>
              <a:rPr lang="es-ES" baseline="0" dirty="0" err="1"/>
              <a:t>ghost</a:t>
            </a:r>
            <a:r>
              <a:rPr lang="es-ES" baseline="0" dirty="0"/>
              <a:t> </a:t>
            </a:r>
            <a:r>
              <a:rPr lang="es-ES" baseline="0" dirty="0" err="1"/>
              <a:t>signals</a:t>
            </a:r>
            <a:r>
              <a:rPr lang="es-ES" baseline="0" dirty="0"/>
              <a:t> and </a:t>
            </a:r>
            <a:r>
              <a:rPr lang="es-ES" baseline="0" dirty="0" err="1"/>
              <a:t>multipath</a:t>
            </a:r>
            <a:r>
              <a:rPr lang="es-ES" baseline="0" dirty="0"/>
              <a:t> </a:t>
            </a:r>
            <a:r>
              <a:rPr lang="es-ES" baseline="0" dirty="0" err="1"/>
              <a:t>errors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19728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Alternative</a:t>
            </a:r>
            <a:r>
              <a:rPr lang="es-ES" baseline="0" dirty="0"/>
              <a:t>: </a:t>
            </a:r>
            <a:r>
              <a:rPr lang="es-ES" baseline="0" dirty="0" err="1"/>
              <a:t>Microcontroller</a:t>
            </a:r>
            <a:r>
              <a:rPr lang="es-ES" baseline="0" dirty="0"/>
              <a:t> </a:t>
            </a:r>
            <a:r>
              <a:rPr lang="es-ES" baseline="0" dirty="0" err="1"/>
              <a:t>board</a:t>
            </a:r>
            <a:r>
              <a:rPr lang="es-ES" baseline="0" dirty="0"/>
              <a:t> (</a:t>
            </a:r>
            <a:r>
              <a:rPr lang="es-ES" baseline="0" dirty="0" err="1"/>
              <a:t>Arduino</a:t>
            </a:r>
            <a:r>
              <a:rPr lang="es-ES" baseline="0" dirty="0"/>
              <a:t>). </a:t>
            </a:r>
            <a:r>
              <a:rPr lang="es-ES" baseline="0" dirty="0" err="1"/>
              <a:t>Less</a:t>
            </a:r>
            <a:r>
              <a:rPr lang="es-ES" baseline="0" dirty="0"/>
              <a:t> </a:t>
            </a:r>
            <a:r>
              <a:rPr lang="es-ES" baseline="0" dirty="0" err="1"/>
              <a:t>computationally</a:t>
            </a:r>
            <a:r>
              <a:rPr lang="es-ES" baseline="0" dirty="0"/>
              <a:t> </a:t>
            </a:r>
            <a:r>
              <a:rPr lang="es-ES" baseline="0" dirty="0" err="1"/>
              <a:t>capable</a:t>
            </a:r>
            <a:r>
              <a:rPr lang="es-ES" baseline="0" dirty="0"/>
              <a:t>, no </a:t>
            </a:r>
            <a:r>
              <a:rPr lang="es-ES" baseline="0" dirty="0" err="1"/>
              <a:t>Operating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, no </a:t>
            </a:r>
            <a:r>
              <a:rPr lang="es-ES" baseline="0" dirty="0" err="1"/>
              <a:t>networking</a:t>
            </a:r>
            <a:r>
              <a:rPr lang="es-ES" baseline="0" dirty="0"/>
              <a:t>… -&gt; more </a:t>
            </a:r>
            <a:r>
              <a:rPr lang="es-ES" baseline="0" dirty="0" err="1"/>
              <a:t>limited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43697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Battery</a:t>
            </a:r>
            <a:r>
              <a:rPr lang="es-ES" baseline="0" dirty="0"/>
              <a:t> </a:t>
            </a:r>
            <a:r>
              <a:rPr lang="es-ES" baseline="0" dirty="0" err="1"/>
              <a:t>according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requierement</a:t>
            </a:r>
            <a:r>
              <a:rPr lang="es-ES" baseline="0" dirty="0"/>
              <a:t> of </a:t>
            </a:r>
            <a:r>
              <a:rPr lang="es-ES" baseline="0" dirty="0" err="1"/>
              <a:t>independency</a:t>
            </a:r>
            <a:r>
              <a:rPr lang="es-ES" baseline="0" dirty="0"/>
              <a:t>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UAV. </a:t>
            </a:r>
            <a:r>
              <a:rPr lang="es-ES" baseline="0" dirty="0" err="1"/>
              <a:t>Provides</a:t>
            </a:r>
            <a:r>
              <a:rPr lang="es-ES" baseline="0" dirty="0"/>
              <a:t> 2.4 A to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Raspberry</a:t>
            </a:r>
            <a:r>
              <a:rPr lang="es-ES" baseline="0" dirty="0"/>
              <a:t> Pi</a:t>
            </a:r>
          </a:p>
          <a:p>
            <a:r>
              <a:rPr lang="es-ES" baseline="0" dirty="0" err="1"/>
              <a:t>WiFi</a:t>
            </a:r>
            <a:r>
              <a:rPr lang="es-ES" baseline="0" dirty="0"/>
              <a:t> </a:t>
            </a:r>
            <a:r>
              <a:rPr lang="es-ES" baseline="0" dirty="0" err="1"/>
              <a:t>adapter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wireless</a:t>
            </a:r>
            <a:r>
              <a:rPr lang="es-ES" baseline="0" dirty="0"/>
              <a:t> </a:t>
            </a:r>
            <a:r>
              <a:rPr lang="es-ES" baseline="0" dirty="0" err="1"/>
              <a:t>communication</a:t>
            </a:r>
            <a:r>
              <a:rPr lang="es-ES" baseline="0" dirty="0"/>
              <a:t>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GCS, as </a:t>
            </a:r>
            <a:r>
              <a:rPr lang="es-ES" baseline="0" dirty="0" err="1"/>
              <a:t>shown</a:t>
            </a:r>
            <a:r>
              <a:rPr lang="es-ES" baseline="0" dirty="0"/>
              <a:t> </a:t>
            </a:r>
            <a:r>
              <a:rPr lang="es-ES" baseline="0" dirty="0" err="1"/>
              <a:t>before</a:t>
            </a:r>
            <a:endParaRPr lang="es-ES" baseline="0" dirty="0"/>
          </a:p>
          <a:p>
            <a:r>
              <a:rPr lang="es-ES" baseline="0" dirty="0" err="1"/>
              <a:t>Testing</a:t>
            </a:r>
            <a:r>
              <a:rPr lang="es-ES" baseline="0" dirty="0"/>
              <a:t> </a:t>
            </a:r>
            <a:r>
              <a:rPr lang="es-ES" baseline="0" dirty="0" err="1"/>
              <a:t>platform</a:t>
            </a:r>
            <a:r>
              <a:rPr lang="es-ES" baseline="0" dirty="0"/>
              <a:t> </a:t>
            </a:r>
            <a:r>
              <a:rPr lang="es-ES" baseline="0" dirty="0" err="1"/>
              <a:t>based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Maite </a:t>
            </a:r>
            <a:r>
              <a:rPr lang="es-ES" baseline="0" dirty="0" err="1"/>
              <a:t>Arteta’s</a:t>
            </a:r>
            <a:r>
              <a:rPr lang="es-ES" baseline="0" dirty="0"/>
              <a:t> </a:t>
            </a:r>
            <a:r>
              <a:rPr lang="es-ES" baseline="0" dirty="0" err="1"/>
              <a:t>Thesis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2015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0491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important</a:t>
            </a:r>
            <a:r>
              <a:rPr lang="es-ES" dirty="0"/>
              <a:t> </a:t>
            </a:r>
            <a:r>
              <a:rPr lang="es-ES" dirty="0" err="1"/>
              <a:t>issue</a:t>
            </a:r>
            <a:r>
              <a:rPr lang="es-ES" baseline="0" dirty="0"/>
              <a:t> in </a:t>
            </a:r>
            <a:r>
              <a:rPr lang="es-ES" baseline="0" dirty="0" err="1"/>
              <a:t>aerospace</a:t>
            </a:r>
            <a:r>
              <a:rPr lang="es-ES" baseline="0" dirty="0"/>
              <a:t> </a:t>
            </a:r>
            <a:r>
              <a:rPr lang="es-ES" baseline="0" dirty="0" err="1"/>
              <a:t>industry</a:t>
            </a:r>
            <a:endParaRPr lang="es-ES" baseline="0" dirty="0"/>
          </a:p>
          <a:p>
            <a:r>
              <a:rPr lang="es-ES" baseline="0" dirty="0" err="1"/>
              <a:t>UAVs</a:t>
            </a:r>
            <a:r>
              <a:rPr lang="es-ES" baseline="0" dirty="0"/>
              <a:t> can be </a:t>
            </a:r>
            <a:r>
              <a:rPr lang="es-ES" baseline="0" dirty="0" err="1"/>
              <a:t>considered</a:t>
            </a:r>
            <a:r>
              <a:rPr lang="es-ES" baseline="0" dirty="0"/>
              <a:t> </a:t>
            </a:r>
            <a:r>
              <a:rPr lang="es-ES" baseline="0" dirty="0" err="1"/>
              <a:t>part</a:t>
            </a:r>
            <a:r>
              <a:rPr lang="es-ES" baseline="0" dirty="0"/>
              <a:t> of </a:t>
            </a:r>
            <a:r>
              <a:rPr lang="es-ES" baseline="0" dirty="0" err="1"/>
              <a:t>aerospace</a:t>
            </a:r>
            <a:r>
              <a:rPr lang="es-ES" baseline="0" dirty="0"/>
              <a:t> </a:t>
            </a:r>
            <a:r>
              <a:rPr lang="es-ES" baseline="0" dirty="0" err="1"/>
              <a:t>industry</a:t>
            </a:r>
            <a:r>
              <a:rPr lang="es-ES" baseline="0" dirty="0"/>
              <a:t>, </a:t>
            </a:r>
            <a:r>
              <a:rPr lang="es-ES" baseline="0" dirty="0" err="1"/>
              <a:t>but</a:t>
            </a:r>
            <a:r>
              <a:rPr lang="es-ES" baseline="0" dirty="0"/>
              <a:t> </a:t>
            </a:r>
            <a:r>
              <a:rPr lang="es-ES" baseline="0" dirty="0" err="1"/>
              <a:t>not</a:t>
            </a:r>
            <a:r>
              <a:rPr lang="es-ES" baseline="0" dirty="0"/>
              <a:t> so </a:t>
            </a:r>
            <a:r>
              <a:rPr lang="es-ES" baseline="0" dirty="0" err="1"/>
              <a:t>safe</a:t>
            </a:r>
            <a:endParaRPr lang="es-ES" baseline="0" dirty="0"/>
          </a:p>
          <a:p>
            <a:r>
              <a:rPr lang="es-ES" dirty="0" err="1"/>
              <a:t>Disembarking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human </a:t>
            </a:r>
            <a:r>
              <a:rPr lang="es-ES" dirty="0" err="1"/>
              <a:t>eliminates</a:t>
            </a:r>
            <a:r>
              <a:rPr lang="es-ES" baseline="0" dirty="0"/>
              <a:t> </a:t>
            </a:r>
            <a:r>
              <a:rPr lang="es-ES" baseline="0" dirty="0" err="1"/>
              <a:t>intuitive</a:t>
            </a:r>
            <a:r>
              <a:rPr lang="es-ES" baseline="0" dirty="0"/>
              <a:t> </a:t>
            </a:r>
            <a:r>
              <a:rPr lang="es-ES" baseline="0" dirty="0" err="1"/>
              <a:t>sensing</a:t>
            </a:r>
            <a:r>
              <a:rPr lang="es-ES" baseline="0" dirty="0"/>
              <a:t> (</a:t>
            </a:r>
            <a:r>
              <a:rPr lang="es-ES" baseline="0" dirty="0" err="1"/>
              <a:t>inertial</a:t>
            </a:r>
            <a:r>
              <a:rPr lang="es-ES" baseline="0" dirty="0"/>
              <a:t>, visual, </a:t>
            </a:r>
            <a:r>
              <a:rPr lang="es-ES" baseline="0" dirty="0" err="1"/>
              <a:t>noise</a:t>
            </a:r>
            <a:r>
              <a:rPr lang="es-ES" baseline="0" dirty="0"/>
              <a:t>…)</a:t>
            </a:r>
          </a:p>
          <a:p>
            <a:r>
              <a:rPr lang="es-ES" baseline="0" dirty="0" err="1"/>
              <a:t>Sensing</a:t>
            </a:r>
            <a:r>
              <a:rPr lang="es-ES" baseline="0" dirty="0"/>
              <a:t> has to be done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sensors</a:t>
            </a:r>
            <a:r>
              <a:rPr lang="es-ES" baseline="0" dirty="0"/>
              <a:t> and </a:t>
            </a:r>
            <a:r>
              <a:rPr lang="es-ES" baseline="0" dirty="0" err="1"/>
              <a:t>interpreted</a:t>
            </a:r>
            <a:r>
              <a:rPr lang="es-ES" baseline="0" dirty="0"/>
              <a:t>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computers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safe</a:t>
            </a:r>
            <a:r>
              <a:rPr lang="es-ES" baseline="0" dirty="0"/>
              <a:t> </a:t>
            </a:r>
            <a:r>
              <a:rPr lang="es-ES" baseline="0" dirty="0" err="1"/>
              <a:t>autonomous</a:t>
            </a:r>
            <a:r>
              <a:rPr lang="es-ES" baseline="0" dirty="0"/>
              <a:t> </a:t>
            </a:r>
            <a:r>
              <a:rPr lang="es-ES" baseline="0" dirty="0" err="1"/>
              <a:t>flight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64713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Everything</a:t>
            </a:r>
            <a:r>
              <a:rPr lang="es-ES" baseline="0" dirty="0"/>
              <a:t> </a:t>
            </a:r>
            <a:r>
              <a:rPr lang="es-ES" baseline="0" dirty="0" err="1"/>
              <a:t>considered</a:t>
            </a:r>
            <a:r>
              <a:rPr lang="es-ES" baseline="0" dirty="0"/>
              <a:t> </a:t>
            </a:r>
            <a:r>
              <a:rPr lang="es-ES" baseline="0" dirty="0" err="1"/>
              <a:t>part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OCAS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enclosed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blue box</a:t>
            </a:r>
          </a:p>
          <a:p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Raspberry</a:t>
            </a:r>
            <a:r>
              <a:rPr lang="es-ES" baseline="0" dirty="0"/>
              <a:t> Pi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main</a:t>
            </a:r>
            <a:r>
              <a:rPr lang="es-ES" baseline="0" dirty="0"/>
              <a:t> </a:t>
            </a:r>
            <a:r>
              <a:rPr lang="es-ES" baseline="0" dirty="0" err="1"/>
              <a:t>controller</a:t>
            </a:r>
            <a:r>
              <a:rPr lang="es-ES" baseline="0" dirty="0"/>
              <a:t>, </a:t>
            </a:r>
            <a:r>
              <a:rPr lang="es-ES" baseline="0" dirty="0" err="1"/>
              <a:t>where</a:t>
            </a:r>
            <a:r>
              <a:rPr lang="es-ES" baseline="0" dirty="0"/>
              <a:t> </a:t>
            </a:r>
            <a:r>
              <a:rPr lang="es-ES" baseline="0" dirty="0" err="1"/>
              <a:t>all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other</a:t>
            </a:r>
            <a:r>
              <a:rPr lang="es-ES" baseline="0" dirty="0"/>
              <a:t> </a:t>
            </a:r>
            <a:r>
              <a:rPr lang="es-ES" baseline="0" dirty="0" err="1"/>
              <a:t>elements</a:t>
            </a:r>
            <a:r>
              <a:rPr lang="es-ES" baseline="0" dirty="0"/>
              <a:t> are </a:t>
            </a:r>
            <a:r>
              <a:rPr lang="es-ES" baseline="0" dirty="0" err="1"/>
              <a:t>connected</a:t>
            </a:r>
            <a:endParaRPr lang="es-ES" baseline="0" dirty="0"/>
          </a:p>
          <a:p>
            <a:r>
              <a:rPr lang="es-ES" baseline="0" dirty="0"/>
              <a:t>SSH: </a:t>
            </a:r>
            <a:r>
              <a:rPr lang="es-ES" baseline="0" dirty="0" err="1"/>
              <a:t>allows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remote</a:t>
            </a:r>
            <a:r>
              <a:rPr lang="es-ES" baseline="0" dirty="0"/>
              <a:t> </a:t>
            </a:r>
            <a:r>
              <a:rPr lang="es-ES" baseline="0" dirty="0" err="1"/>
              <a:t>access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Linux terminal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GCS</a:t>
            </a:r>
          </a:p>
          <a:p>
            <a:r>
              <a:rPr lang="es-ES" baseline="0" dirty="0" err="1"/>
              <a:t>MAVlink</a:t>
            </a:r>
            <a:r>
              <a:rPr lang="es-ES" baseline="0" dirty="0"/>
              <a:t>: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comunication</a:t>
            </a:r>
            <a:r>
              <a:rPr lang="es-ES" baseline="0" dirty="0"/>
              <a:t> </a:t>
            </a:r>
            <a:r>
              <a:rPr lang="es-ES" baseline="0" dirty="0" err="1"/>
              <a:t>protocol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all</a:t>
            </a:r>
            <a:r>
              <a:rPr lang="es-ES" baseline="0" dirty="0"/>
              <a:t> </a:t>
            </a:r>
            <a:r>
              <a:rPr lang="es-ES" baseline="0" dirty="0" err="1"/>
              <a:t>Ardupilot</a:t>
            </a:r>
            <a:r>
              <a:rPr lang="es-ES" baseline="0" dirty="0"/>
              <a:t> </a:t>
            </a:r>
            <a:r>
              <a:rPr lang="es-ES" baseline="0" dirty="0" err="1"/>
              <a:t>UAVs</a:t>
            </a:r>
            <a:r>
              <a:rPr lang="es-ES" baseline="0" dirty="0"/>
              <a:t>. </a:t>
            </a:r>
            <a:r>
              <a:rPr lang="es-ES" baseline="0" dirty="0" err="1"/>
              <a:t>Both</a:t>
            </a:r>
            <a:r>
              <a:rPr lang="es-ES" baseline="0" dirty="0"/>
              <a:t> </a:t>
            </a:r>
            <a:r>
              <a:rPr lang="es-ES" baseline="0" dirty="0" err="1"/>
              <a:t>low</a:t>
            </a:r>
            <a:r>
              <a:rPr lang="es-ES" baseline="0" dirty="0"/>
              <a:t> and </a:t>
            </a:r>
            <a:r>
              <a:rPr lang="es-ES" baseline="0" dirty="0" err="1"/>
              <a:t>high</a:t>
            </a:r>
            <a:r>
              <a:rPr lang="es-ES" baseline="0" dirty="0"/>
              <a:t> </a:t>
            </a:r>
            <a:r>
              <a:rPr lang="es-ES" baseline="0" dirty="0" err="1"/>
              <a:t>level</a:t>
            </a:r>
            <a:r>
              <a:rPr lang="es-ES" baseline="0" dirty="0"/>
              <a:t> </a:t>
            </a:r>
            <a:r>
              <a:rPr lang="es-ES" baseline="0" dirty="0" err="1"/>
              <a:t>commands</a:t>
            </a:r>
            <a:r>
              <a:rPr lang="es-ES" baseline="0" dirty="0"/>
              <a:t> (</a:t>
            </a:r>
            <a:r>
              <a:rPr lang="es-ES" baseline="0" dirty="0" err="1"/>
              <a:t>examples</a:t>
            </a:r>
            <a:r>
              <a:rPr lang="es-ES" baseline="0" dirty="0"/>
              <a:t>)</a:t>
            </a:r>
          </a:p>
          <a:p>
            <a:r>
              <a:rPr lang="es-ES" baseline="0" dirty="0"/>
              <a:t>GPIO: Regular </a:t>
            </a:r>
            <a:r>
              <a:rPr lang="es-ES" baseline="0" dirty="0" err="1"/>
              <a:t>wires</a:t>
            </a:r>
            <a:r>
              <a:rPr lang="es-ES" baseline="0" dirty="0"/>
              <a:t>. </a:t>
            </a:r>
            <a:r>
              <a:rPr lang="es-ES" baseline="0" dirty="0" err="1"/>
              <a:t>State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pins</a:t>
            </a:r>
            <a:r>
              <a:rPr lang="es-ES" baseline="0" dirty="0"/>
              <a:t> can be set LOW </a:t>
            </a:r>
            <a:r>
              <a:rPr lang="es-ES" baseline="0" dirty="0" err="1"/>
              <a:t>or</a:t>
            </a:r>
            <a:r>
              <a:rPr lang="es-ES" baseline="0" dirty="0"/>
              <a:t> HIGH (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, 0V </a:t>
            </a:r>
            <a:r>
              <a:rPr lang="es-ES" baseline="0" dirty="0" err="1"/>
              <a:t>or</a:t>
            </a:r>
            <a:r>
              <a:rPr lang="es-ES" baseline="0" dirty="0"/>
              <a:t> 3.3V) </a:t>
            </a:r>
            <a:r>
              <a:rPr lang="es-ES" baseline="0" dirty="0" err="1"/>
              <a:t>via</a:t>
            </a:r>
            <a:r>
              <a:rPr lang="es-ES" baseline="0" dirty="0"/>
              <a:t> software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90307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Schematic</a:t>
            </a:r>
            <a:r>
              <a:rPr lang="es-ES" baseline="0" dirty="0"/>
              <a:t> </a:t>
            </a:r>
            <a:r>
              <a:rPr lang="es-ES" baseline="0" dirty="0" err="1"/>
              <a:t>derived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N2 </a:t>
            </a:r>
            <a:r>
              <a:rPr lang="es-ES" baseline="0" dirty="0" err="1"/>
              <a:t>diagram</a:t>
            </a:r>
            <a:endParaRPr lang="es-ES" baseline="0" dirty="0"/>
          </a:p>
          <a:p>
            <a:r>
              <a:rPr lang="es-ES" baseline="0" dirty="0" err="1"/>
              <a:t>Inside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Raspberry</a:t>
            </a:r>
            <a:r>
              <a:rPr lang="es-ES" baseline="0" dirty="0"/>
              <a:t> Pi, </a:t>
            </a:r>
            <a:r>
              <a:rPr lang="es-ES" baseline="0" dirty="0" err="1"/>
              <a:t>Raspbian</a:t>
            </a:r>
            <a:r>
              <a:rPr lang="es-ES" baseline="0" dirty="0"/>
              <a:t> OS </a:t>
            </a:r>
            <a:r>
              <a:rPr lang="es-ES" baseline="0" dirty="0" err="1"/>
              <a:t>provides</a:t>
            </a:r>
            <a:r>
              <a:rPr lang="es-ES" baseline="0" dirty="0"/>
              <a:t> </a:t>
            </a:r>
            <a:r>
              <a:rPr lang="es-ES" baseline="0" dirty="0" err="1"/>
              <a:t>some</a:t>
            </a:r>
            <a:r>
              <a:rPr lang="es-ES" baseline="0" dirty="0"/>
              <a:t> </a:t>
            </a:r>
            <a:r>
              <a:rPr lang="es-ES" baseline="0" dirty="0" err="1"/>
              <a:t>utilities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allow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easy</a:t>
            </a:r>
            <a:r>
              <a:rPr lang="es-ES" baseline="0" dirty="0"/>
              <a:t> </a:t>
            </a:r>
            <a:r>
              <a:rPr lang="es-ES" baseline="0" dirty="0" err="1"/>
              <a:t>connection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external</a:t>
            </a:r>
            <a:r>
              <a:rPr lang="es-ES" baseline="0" dirty="0"/>
              <a:t> </a:t>
            </a:r>
            <a:r>
              <a:rPr lang="es-ES" baseline="0" dirty="0" err="1"/>
              <a:t>components</a:t>
            </a:r>
            <a:endParaRPr lang="es-ES" baseline="0" dirty="0"/>
          </a:p>
          <a:p>
            <a:r>
              <a:rPr lang="es-ES" baseline="0" dirty="0" err="1"/>
              <a:t>Also</a:t>
            </a:r>
            <a:r>
              <a:rPr lang="es-ES" baseline="0" dirty="0"/>
              <a:t>, </a:t>
            </a:r>
            <a:r>
              <a:rPr lang="es-ES" baseline="0" dirty="0" err="1"/>
              <a:t>it</a:t>
            </a:r>
            <a:r>
              <a:rPr lang="es-ES" baseline="0" dirty="0"/>
              <a:t> can run a Python </a:t>
            </a:r>
            <a:r>
              <a:rPr lang="es-ES" baseline="0" dirty="0" err="1"/>
              <a:t>environment</a:t>
            </a:r>
            <a:r>
              <a:rPr lang="es-ES" baseline="0" dirty="0"/>
              <a:t>, </a:t>
            </a:r>
            <a:r>
              <a:rPr lang="es-ES" baseline="0" dirty="0" err="1"/>
              <a:t>under</a:t>
            </a:r>
            <a:r>
              <a:rPr lang="es-ES" baseline="0" dirty="0"/>
              <a:t> </a:t>
            </a:r>
            <a:r>
              <a:rPr lang="es-ES" baseline="0" dirty="0" err="1"/>
              <a:t>which</a:t>
            </a:r>
            <a:r>
              <a:rPr lang="es-ES" baseline="0" dirty="0"/>
              <a:t> </a:t>
            </a:r>
            <a:r>
              <a:rPr lang="es-ES" baseline="0" dirty="0" err="1"/>
              <a:t>all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other</a:t>
            </a:r>
            <a:r>
              <a:rPr lang="es-ES" baseline="0" dirty="0"/>
              <a:t> </a:t>
            </a:r>
            <a:r>
              <a:rPr lang="es-ES" baseline="0" dirty="0" err="1"/>
              <a:t>functions</a:t>
            </a:r>
            <a:r>
              <a:rPr lang="es-ES" baseline="0" dirty="0"/>
              <a:t> </a:t>
            </a:r>
            <a:r>
              <a:rPr lang="es-ES" baseline="0" dirty="0" err="1"/>
              <a:t>have</a:t>
            </a:r>
            <a:r>
              <a:rPr lang="es-ES" baseline="0" dirty="0"/>
              <a:t> </a:t>
            </a:r>
            <a:r>
              <a:rPr lang="es-ES" baseline="0" dirty="0" err="1"/>
              <a:t>been</a:t>
            </a:r>
            <a:r>
              <a:rPr lang="es-ES" baseline="0" dirty="0"/>
              <a:t> </a:t>
            </a:r>
            <a:r>
              <a:rPr lang="es-ES" baseline="0" dirty="0" err="1"/>
              <a:t>developed</a:t>
            </a:r>
            <a:endParaRPr lang="es-ES" baseline="0" dirty="0"/>
          </a:p>
          <a:p>
            <a:r>
              <a:rPr lang="es-ES" baseline="0" dirty="0" err="1"/>
              <a:t>First</a:t>
            </a:r>
            <a:r>
              <a:rPr lang="es-ES" baseline="0" dirty="0"/>
              <a:t>,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SSH interface,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operator</a:t>
            </a:r>
            <a:r>
              <a:rPr lang="es-ES" baseline="0" dirty="0"/>
              <a:t> has </a:t>
            </a:r>
            <a:r>
              <a:rPr lang="es-ES" baseline="0" dirty="0" err="1"/>
              <a:t>access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Linux Shell,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which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Graphical</a:t>
            </a:r>
            <a:r>
              <a:rPr lang="es-ES" baseline="0" dirty="0"/>
              <a:t> </a:t>
            </a:r>
            <a:r>
              <a:rPr lang="es-ES" baseline="0" dirty="0" err="1"/>
              <a:t>User</a:t>
            </a:r>
            <a:r>
              <a:rPr lang="es-ES" baseline="0" dirty="0"/>
              <a:t> Interface can be </a:t>
            </a:r>
            <a:r>
              <a:rPr lang="es-ES" baseline="0" dirty="0" err="1"/>
              <a:t>launched</a:t>
            </a:r>
            <a:endParaRPr lang="es-ES" baseline="0" dirty="0"/>
          </a:p>
          <a:p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GUI, </a:t>
            </a:r>
            <a:r>
              <a:rPr lang="es-ES" baseline="0" dirty="0" err="1"/>
              <a:t>MAVproxy</a:t>
            </a:r>
            <a:r>
              <a:rPr lang="es-ES" baseline="0" dirty="0"/>
              <a:t> and </a:t>
            </a:r>
            <a:r>
              <a:rPr lang="es-ES" baseline="0" dirty="0" err="1"/>
              <a:t>the</a:t>
            </a:r>
            <a:r>
              <a:rPr lang="es-ES" baseline="0" dirty="0"/>
              <a:t> Control script can be </a:t>
            </a:r>
            <a:r>
              <a:rPr lang="es-ES" baseline="0" dirty="0" err="1"/>
              <a:t>launched</a:t>
            </a:r>
            <a:r>
              <a:rPr lang="es-ES" baseline="0" dirty="0"/>
              <a:t>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appropriate</a:t>
            </a:r>
            <a:r>
              <a:rPr lang="es-ES" baseline="0" dirty="0"/>
              <a:t> </a:t>
            </a:r>
            <a:r>
              <a:rPr lang="es-ES" baseline="0" dirty="0" err="1"/>
              <a:t>parameters</a:t>
            </a:r>
            <a:endParaRPr lang="es-ES" baseline="0" dirty="0"/>
          </a:p>
          <a:p>
            <a:r>
              <a:rPr lang="es-ES" baseline="0" dirty="0" err="1"/>
              <a:t>MAVproxy</a:t>
            </a:r>
            <a:r>
              <a:rPr lang="es-ES" baseline="0" dirty="0"/>
              <a:t> </a:t>
            </a:r>
            <a:r>
              <a:rPr lang="es-ES" baseline="0" dirty="0" err="1"/>
              <a:t>connects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vehicle</a:t>
            </a:r>
            <a:r>
              <a:rPr lang="es-ES" baseline="0" dirty="0"/>
              <a:t> </a:t>
            </a:r>
            <a:r>
              <a:rPr lang="es-ES" baseline="0" dirty="0" err="1"/>
              <a:t>via</a:t>
            </a:r>
            <a:r>
              <a:rPr lang="es-ES" baseline="0" dirty="0"/>
              <a:t> </a:t>
            </a:r>
            <a:r>
              <a:rPr lang="es-ES" baseline="0" dirty="0" err="1"/>
              <a:t>one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USB </a:t>
            </a:r>
            <a:r>
              <a:rPr lang="es-ES" baseline="0" dirty="0" err="1"/>
              <a:t>ports</a:t>
            </a:r>
            <a:r>
              <a:rPr lang="es-ES" baseline="0" dirty="0"/>
              <a:t> and pipes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MAVlink</a:t>
            </a:r>
            <a:r>
              <a:rPr lang="es-ES" baseline="0" dirty="0"/>
              <a:t> </a:t>
            </a:r>
            <a:r>
              <a:rPr lang="es-ES" baseline="0" dirty="0" err="1"/>
              <a:t>messages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Control script</a:t>
            </a:r>
          </a:p>
          <a:p>
            <a:r>
              <a:rPr lang="es-ES" baseline="0" dirty="0" err="1"/>
              <a:t>The</a:t>
            </a:r>
            <a:r>
              <a:rPr lang="es-ES" baseline="0" dirty="0"/>
              <a:t> script </a:t>
            </a:r>
            <a:r>
              <a:rPr lang="es-ES" baseline="0" dirty="0" err="1"/>
              <a:t>takes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information</a:t>
            </a:r>
            <a:r>
              <a:rPr lang="es-ES" baseline="0" dirty="0"/>
              <a:t>, </a:t>
            </a:r>
            <a:r>
              <a:rPr lang="es-ES" baseline="0" dirty="0" err="1"/>
              <a:t>together</a:t>
            </a:r>
            <a:r>
              <a:rPr lang="es-ES" baseline="0" dirty="0"/>
              <a:t>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one</a:t>
            </a:r>
            <a:r>
              <a:rPr lang="es-ES" baseline="0" dirty="0"/>
              <a:t> </a:t>
            </a:r>
            <a:r>
              <a:rPr lang="es-ES" baseline="0" dirty="0" err="1"/>
              <a:t>retrieved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sonar, and </a:t>
            </a:r>
            <a:r>
              <a:rPr lang="es-ES" baseline="0" dirty="0" err="1"/>
              <a:t>processes</a:t>
            </a:r>
            <a:r>
              <a:rPr lang="es-ES" baseline="0" dirty="0"/>
              <a:t> </a:t>
            </a:r>
            <a:r>
              <a:rPr lang="es-ES" baseline="0" dirty="0" err="1"/>
              <a:t>it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way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was</a:t>
            </a:r>
            <a:r>
              <a:rPr lang="es-ES" baseline="0" dirty="0"/>
              <a:t> </a:t>
            </a:r>
            <a:r>
              <a:rPr lang="es-ES" baseline="0" dirty="0" err="1"/>
              <a:t>shown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FFBD (more </a:t>
            </a:r>
            <a:r>
              <a:rPr lang="es-ES" baseline="0" dirty="0" err="1"/>
              <a:t>information</a:t>
            </a:r>
            <a:r>
              <a:rPr lang="es-ES" baseline="0" dirty="0"/>
              <a:t> </a:t>
            </a:r>
            <a:r>
              <a:rPr lang="es-ES" baseline="0" dirty="0" err="1"/>
              <a:t>later</a:t>
            </a:r>
            <a:r>
              <a:rPr lang="es-ES" baseline="0" dirty="0"/>
              <a:t>)</a:t>
            </a:r>
          </a:p>
          <a:p>
            <a:r>
              <a:rPr lang="es-ES" baseline="0" dirty="0" err="1"/>
              <a:t>Finally</a:t>
            </a:r>
            <a:r>
              <a:rPr lang="es-ES" baseline="0" dirty="0"/>
              <a:t>, </a:t>
            </a:r>
            <a:r>
              <a:rPr lang="es-ES" baseline="0" dirty="0" err="1"/>
              <a:t>if</a:t>
            </a:r>
            <a:r>
              <a:rPr lang="es-ES" baseline="0" dirty="0"/>
              <a:t> </a:t>
            </a:r>
            <a:r>
              <a:rPr lang="es-ES" baseline="0" dirty="0" err="1"/>
              <a:t>an</a:t>
            </a:r>
            <a:r>
              <a:rPr lang="es-ES" baseline="0" dirty="0"/>
              <a:t> </a:t>
            </a:r>
            <a:r>
              <a:rPr lang="es-ES" baseline="0" dirty="0" err="1"/>
              <a:t>actuation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required</a:t>
            </a:r>
            <a:r>
              <a:rPr lang="es-ES" baseline="0" dirty="0"/>
              <a:t>, a </a:t>
            </a:r>
            <a:r>
              <a:rPr lang="es-ES" baseline="0" dirty="0" err="1"/>
              <a:t>MAVlink</a:t>
            </a:r>
            <a:r>
              <a:rPr lang="es-ES" baseline="0" dirty="0"/>
              <a:t> </a:t>
            </a:r>
            <a:r>
              <a:rPr lang="es-ES" baseline="0" dirty="0" err="1"/>
              <a:t>message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sent</a:t>
            </a:r>
            <a:r>
              <a:rPr lang="es-ES" baseline="0" dirty="0"/>
              <a:t> back to </a:t>
            </a:r>
            <a:r>
              <a:rPr lang="es-ES" baseline="0" dirty="0" err="1"/>
              <a:t>the</a:t>
            </a:r>
            <a:r>
              <a:rPr lang="es-ES" baseline="0" dirty="0"/>
              <a:t> UAV </a:t>
            </a:r>
            <a:r>
              <a:rPr lang="es-ES" baseline="0" dirty="0" err="1"/>
              <a:t>through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MAVproxy</a:t>
            </a:r>
            <a:r>
              <a:rPr lang="es-ES" baseline="0" dirty="0"/>
              <a:t> software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86118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GUI: </a:t>
            </a:r>
            <a:r>
              <a:rPr lang="es-ES" baseline="0" dirty="0" err="1"/>
              <a:t>Select</a:t>
            </a:r>
            <a:r>
              <a:rPr lang="es-ES" baseline="0" dirty="0"/>
              <a:t> </a:t>
            </a:r>
            <a:r>
              <a:rPr lang="es-ES" baseline="0" dirty="0" err="1"/>
              <a:t>connection</a:t>
            </a:r>
            <a:r>
              <a:rPr lang="es-ES" baseline="0" dirty="0"/>
              <a:t> </a:t>
            </a:r>
            <a:r>
              <a:rPr lang="es-ES" baseline="0" dirty="0" err="1"/>
              <a:t>method</a:t>
            </a:r>
            <a:r>
              <a:rPr lang="es-ES" baseline="0" dirty="0"/>
              <a:t>, and </a:t>
            </a:r>
            <a:r>
              <a:rPr lang="es-ES" baseline="0" dirty="0" err="1"/>
              <a:t>connection</a:t>
            </a:r>
            <a:r>
              <a:rPr lang="es-ES" baseline="0" dirty="0"/>
              <a:t> </a:t>
            </a:r>
            <a:r>
              <a:rPr lang="es-ES" baseline="0" dirty="0" err="1"/>
              <a:t>fields</a:t>
            </a:r>
            <a:r>
              <a:rPr lang="es-ES" baseline="0" dirty="0"/>
              <a:t> autocomplete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default </a:t>
            </a:r>
            <a:r>
              <a:rPr lang="es-ES" baseline="0" dirty="0" err="1"/>
              <a:t>settings</a:t>
            </a:r>
            <a:r>
              <a:rPr lang="es-ES" baseline="0" dirty="0"/>
              <a:t>. </a:t>
            </a:r>
          </a:p>
          <a:p>
            <a:r>
              <a:rPr lang="es-ES" baseline="0" dirty="0" err="1"/>
              <a:t>Connect</a:t>
            </a:r>
            <a:r>
              <a:rPr lang="es-ES" baseline="0" dirty="0"/>
              <a:t> </a:t>
            </a:r>
            <a:r>
              <a:rPr lang="es-ES" baseline="0" dirty="0" err="1"/>
              <a:t>button</a:t>
            </a:r>
            <a:r>
              <a:rPr lang="es-ES" baseline="0" dirty="0"/>
              <a:t> </a:t>
            </a:r>
            <a:r>
              <a:rPr lang="es-ES" baseline="0" dirty="0" err="1"/>
              <a:t>launches</a:t>
            </a:r>
            <a:r>
              <a:rPr lang="es-ES" baseline="0" dirty="0"/>
              <a:t> </a:t>
            </a:r>
            <a:r>
              <a:rPr lang="es-ES" baseline="0" dirty="0" err="1"/>
              <a:t>MAVproxy</a:t>
            </a:r>
            <a:r>
              <a:rPr lang="es-ES" baseline="0" dirty="0"/>
              <a:t>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specified</a:t>
            </a:r>
            <a:r>
              <a:rPr lang="es-ES" baseline="0" dirty="0"/>
              <a:t> </a:t>
            </a:r>
            <a:r>
              <a:rPr lang="es-ES" baseline="0" dirty="0" err="1"/>
              <a:t>settings</a:t>
            </a:r>
            <a:r>
              <a:rPr lang="es-ES" baseline="0" dirty="0"/>
              <a:t> and pipes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information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script</a:t>
            </a:r>
          </a:p>
          <a:p>
            <a:r>
              <a:rPr lang="es-ES" baseline="0" dirty="0"/>
              <a:t>GUI: </a:t>
            </a:r>
            <a:r>
              <a:rPr lang="es-ES" baseline="0" dirty="0" err="1"/>
              <a:t>Write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name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folder </a:t>
            </a:r>
            <a:r>
              <a:rPr lang="es-ES" baseline="0" dirty="0" err="1"/>
              <a:t>where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main.py file of </a:t>
            </a:r>
            <a:r>
              <a:rPr lang="es-ES" baseline="0" dirty="0" err="1"/>
              <a:t>the</a:t>
            </a:r>
            <a:r>
              <a:rPr lang="es-ES" baseline="0" dirty="0"/>
              <a:t> script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located</a:t>
            </a:r>
            <a:r>
              <a:rPr lang="es-ES" baseline="0" dirty="0"/>
              <a:t>, and run </a:t>
            </a:r>
            <a:r>
              <a:rPr lang="es-ES" baseline="0" dirty="0" err="1"/>
              <a:t>it</a:t>
            </a:r>
            <a:endParaRPr lang="es-ES" baseline="0" dirty="0"/>
          </a:p>
          <a:p>
            <a:r>
              <a:rPr lang="es-ES" baseline="0" dirty="0" err="1"/>
              <a:t>The</a:t>
            </a:r>
            <a:r>
              <a:rPr lang="es-ES" baseline="0" dirty="0"/>
              <a:t> script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composed</a:t>
            </a:r>
            <a:r>
              <a:rPr lang="es-ES" baseline="0" dirty="0"/>
              <a:t> of </a:t>
            </a:r>
            <a:r>
              <a:rPr lang="es-ES" baseline="0" dirty="0" err="1"/>
              <a:t>several</a:t>
            </a:r>
            <a:r>
              <a:rPr lang="es-ES" baseline="0" dirty="0"/>
              <a:t> Python files, </a:t>
            </a:r>
            <a:r>
              <a:rPr lang="es-ES" baseline="0" dirty="0" err="1"/>
              <a:t>which</a:t>
            </a:r>
            <a:r>
              <a:rPr lang="es-ES" baseline="0" dirty="0"/>
              <a:t> </a:t>
            </a:r>
            <a:r>
              <a:rPr lang="es-ES" baseline="0" dirty="0" err="1"/>
              <a:t>I’ll</a:t>
            </a:r>
            <a:r>
              <a:rPr lang="es-ES" baseline="0" dirty="0"/>
              <a:t> try to </a:t>
            </a:r>
            <a:r>
              <a:rPr lang="es-ES" baseline="0" dirty="0" err="1"/>
              <a:t>give</a:t>
            </a:r>
            <a:r>
              <a:rPr lang="es-ES" baseline="0" dirty="0"/>
              <a:t> </a:t>
            </a:r>
            <a:r>
              <a:rPr lang="es-ES" baseline="0" dirty="0" err="1"/>
              <a:t>an</a:t>
            </a:r>
            <a:r>
              <a:rPr lang="es-ES" baseline="0" dirty="0"/>
              <a:t> </a:t>
            </a:r>
            <a:r>
              <a:rPr lang="es-ES" baseline="0" dirty="0" err="1"/>
              <a:t>overview</a:t>
            </a:r>
            <a:r>
              <a:rPr lang="es-ES" baseline="0" dirty="0"/>
              <a:t> of.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40217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According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PBS, </a:t>
            </a:r>
            <a:r>
              <a:rPr lang="es-ES" baseline="0" dirty="0" err="1"/>
              <a:t>any</a:t>
            </a:r>
            <a:r>
              <a:rPr lang="es-ES" baseline="0" dirty="0"/>
              <a:t> </a:t>
            </a:r>
            <a:r>
              <a:rPr lang="es-ES" baseline="0" dirty="0" err="1"/>
              <a:t>component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has </a:t>
            </a:r>
            <a:r>
              <a:rPr lang="es-ES" baseline="0" dirty="0" err="1"/>
              <a:t>not</a:t>
            </a:r>
            <a:r>
              <a:rPr lang="es-ES" baseline="0" dirty="0"/>
              <a:t> </a:t>
            </a:r>
            <a:r>
              <a:rPr lang="es-ES" baseline="0" dirty="0" err="1"/>
              <a:t>been</a:t>
            </a:r>
            <a:r>
              <a:rPr lang="es-ES" baseline="0" dirty="0"/>
              <a:t> </a:t>
            </a:r>
            <a:r>
              <a:rPr lang="es-ES" baseline="0" dirty="0" err="1"/>
              <a:t>covered</a:t>
            </a:r>
            <a:r>
              <a:rPr lang="es-ES" baseline="0" dirty="0"/>
              <a:t> </a:t>
            </a:r>
            <a:r>
              <a:rPr lang="es-ES" baseline="0" dirty="0" err="1"/>
              <a:t>yet</a:t>
            </a:r>
            <a:r>
              <a:rPr lang="es-ES" baseline="0" dirty="0"/>
              <a:t> </a:t>
            </a:r>
            <a:r>
              <a:rPr lang="es-ES" baseline="0" dirty="0" err="1"/>
              <a:t>needs</a:t>
            </a:r>
            <a:r>
              <a:rPr lang="es-ES" baseline="0" dirty="0"/>
              <a:t> to be </a:t>
            </a:r>
            <a:r>
              <a:rPr lang="es-ES" baseline="0" dirty="0" err="1"/>
              <a:t>implemented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Python script</a:t>
            </a:r>
          </a:p>
          <a:p>
            <a:r>
              <a:rPr lang="es-ES" baseline="0" dirty="0" err="1"/>
              <a:t>Flowchart</a:t>
            </a:r>
            <a:r>
              <a:rPr lang="es-ES" baseline="0" dirty="0"/>
              <a:t> of </a:t>
            </a:r>
            <a:r>
              <a:rPr lang="es-ES" baseline="0" dirty="0" err="1"/>
              <a:t>functions</a:t>
            </a:r>
            <a:r>
              <a:rPr lang="es-ES" baseline="0" dirty="0"/>
              <a:t>, </a:t>
            </a:r>
            <a:r>
              <a:rPr lang="es-ES" baseline="0" dirty="0" err="1"/>
              <a:t>following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FFBD. EXPLAIN</a:t>
            </a:r>
          </a:p>
          <a:p>
            <a:r>
              <a:rPr lang="es-ES" baseline="0" dirty="0" err="1"/>
              <a:t>Dashed</a:t>
            </a:r>
            <a:r>
              <a:rPr lang="es-ES" baseline="0" dirty="0"/>
              <a:t> </a:t>
            </a:r>
            <a:r>
              <a:rPr lang="es-ES" baseline="0" dirty="0" err="1"/>
              <a:t>lines</a:t>
            </a:r>
            <a:r>
              <a:rPr lang="es-ES" baseline="0" dirty="0"/>
              <a:t> </a:t>
            </a:r>
            <a:r>
              <a:rPr lang="es-ES" baseline="0" dirty="0" err="1"/>
              <a:t>represent</a:t>
            </a:r>
            <a:r>
              <a:rPr lang="es-ES" baseline="0" dirty="0"/>
              <a:t> </a:t>
            </a:r>
            <a:r>
              <a:rPr lang="es-ES" baseline="0" dirty="0" err="1"/>
              <a:t>information</a:t>
            </a:r>
            <a:r>
              <a:rPr lang="es-ES" baseline="0" dirty="0"/>
              <a:t> </a:t>
            </a:r>
            <a:r>
              <a:rPr lang="es-ES" baseline="0" dirty="0" err="1"/>
              <a:t>flow</a:t>
            </a:r>
            <a:r>
              <a:rPr lang="es-ES" baseline="0" dirty="0"/>
              <a:t>, </a:t>
            </a:r>
            <a:r>
              <a:rPr lang="es-ES" baseline="0" dirty="0" err="1"/>
              <a:t>not</a:t>
            </a:r>
            <a:r>
              <a:rPr lang="es-ES" baseline="0" dirty="0"/>
              <a:t> </a:t>
            </a:r>
            <a:r>
              <a:rPr lang="es-ES" baseline="0" dirty="0" err="1"/>
              <a:t>sequential</a:t>
            </a:r>
            <a:r>
              <a:rPr lang="es-ES" baseline="0" dirty="0"/>
              <a:t> </a:t>
            </a:r>
            <a:r>
              <a:rPr lang="es-ES" baseline="0" dirty="0" err="1"/>
              <a:t>order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5155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Consider</a:t>
            </a:r>
            <a:r>
              <a:rPr lang="es-ES" baseline="0" dirty="0"/>
              <a:t> </a:t>
            </a:r>
            <a:r>
              <a:rPr lang="es-ES" baseline="0" dirty="0" err="1"/>
              <a:t>these</a:t>
            </a:r>
            <a:r>
              <a:rPr lang="es-ES" baseline="0" dirty="0"/>
              <a:t> </a:t>
            </a:r>
            <a:r>
              <a:rPr lang="es-ES" baseline="0" dirty="0" err="1"/>
              <a:t>specific</a:t>
            </a:r>
            <a:r>
              <a:rPr lang="es-ES" baseline="0" dirty="0"/>
              <a:t> </a:t>
            </a:r>
            <a:r>
              <a:rPr lang="es-ES" baseline="0" dirty="0" err="1"/>
              <a:t>functions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a </a:t>
            </a:r>
            <a:r>
              <a:rPr lang="es-ES" baseline="0" dirty="0" err="1"/>
              <a:t>deeper</a:t>
            </a:r>
            <a:r>
              <a:rPr lang="es-ES" baseline="0" dirty="0"/>
              <a:t> </a:t>
            </a:r>
            <a:r>
              <a:rPr lang="es-ES" baseline="0" dirty="0" err="1"/>
              <a:t>analysis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111690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With</a:t>
            </a:r>
            <a:r>
              <a:rPr lang="es-ES" baseline="0" dirty="0"/>
              <a:t> a 10us </a:t>
            </a:r>
            <a:r>
              <a:rPr lang="es-ES" baseline="0" dirty="0" err="1"/>
              <a:t>signal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trigger</a:t>
            </a:r>
            <a:r>
              <a:rPr lang="es-ES" baseline="0" dirty="0"/>
              <a:t> pin of </a:t>
            </a:r>
            <a:r>
              <a:rPr lang="es-ES" baseline="0" dirty="0" err="1"/>
              <a:t>the</a:t>
            </a:r>
            <a:r>
              <a:rPr lang="es-ES" baseline="0" dirty="0"/>
              <a:t> sonar, </a:t>
            </a:r>
            <a:r>
              <a:rPr lang="es-ES" baseline="0" dirty="0" err="1"/>
              <a:t>it</a:t>
            </a:r>
            <a:r>
              <a:rPr lang="es-ES" baseline="0" dirty="0"/>
              <a:t> </a:t>
            </a:r>
            <a:r>
              <a:rPr lang="es-ES" baseline="0" dirty="0" err="1"/>
              <a:t>automatically</a:t>
            </a:r>
            <a:r>
              <a:rPr lang="es-ES" baseline="0" dirty="0"/>
              <a:t> </a:t>
            </a:r>
            <a:r>
              <a:rPr lang="es-ES" baseline="0" dirty="0" err="1"/>
              <a:t>sends</a:t>
            </a:r>
            <a:r>
              <a:rPr lang="es-ES" baseline="0" dirty="0"/>
              <a:t> a </a:t>
            </a:r>
            <a:r>
              <a:rPr lang="es-ES" baseline="0" dirty="0" err="1"/>
              <a:t>sequence</a:t>
            </a:r>
            <a:r>
              <a:rPr lang="es-ES" baseline="0" dirty="0"/>
              <a:t> of </a:t>
            </a:r>
            <a:r>
              <a:rPr lang="es-ES" baseline="0" dirty="0" err="1"/>
              <a:t>ultrasonic</a:t>
            </a:r>
            <a:r>
              <a:rPr lang="es-ES" baseline="0" dirty="0"/>
              <a:t> </a:t>
            </a:r>
            <a:r>
              <a:rPr lang="es-ES" baseline="0" dirty="0" err="1"/>
              <a:t>signals</a:t>
            </a:r>
            <a:endParaRPr lang="es-ES" baseline="0" dirty="0"/>
          </a:p>
          <a:p>
            <a:r>
              <a:rPr lang="es-ES" baseline="0" dirty="0" err="1"/>
              <a:t>It</a:t>
            </a:r>
            <a:r>
              <a:rPr lang="es-ES" baseline="0" dirty="0"/>
              <a:t> </a:t>
            </a:r>
            <a:r>
              <a:rPr lang="es-ES" baseline="0" dirty="0" err="1"/>
              <a:t>recieves</a:t>
            </a:r>
            <a:r>
              <a:rPr lang="es-ES" baseline="0" dirty="0"/>
              <a:t> </a:t>
            </a:r>
            <a:r>
              <a:rPr lang="es-ES" baseline="0" dirty="0" err="1"/>
              <a:t>those</a:t>
            </a:r>
            <a:r>
              <a:rPr lang="es-ES" baseline="0" dirty="0"/>
              <a:t> </a:t>
            </a:r>
            <a:r>
              <a:rPr lang="es-ES" baseline="0" dirty="0" err="1"/>
              <a:t>signals</a:t>
            </a:r>
            <a:r>
              <a:rPr lang="es-ES" baseline="0" dirty="0"/>
              <a:t> </a:t>
            </a:r>
            <a:r>
              <a:rPr lang="es-ES" baseline="0" dirty="0" err="1"/>
              <a:t>if</a:t>
            </a:r>
            <a:r>
              <a:rPr lang="es-ES" baseline="0" dirty="0"/>
              <a:t> </a:t>
            </a:r>
            <a:r>
              <a:rPr lang="es-ES" baseline="0" dirty="0" err="1"/>
              <a:t>rebounded</a:t>
            </a:r>
            <a:r>
              <a:rPr lang="es-ES" baseline="0" dirty="0"/>
              <a:t> </a:t>
            </a:r>
            <a:r>
              <a:rPr lang="es-ES" baseline="0" dirty="0" err="1"/>
              <a:t>against</a:t>
            </a:r>
            <a:r>
              <a:rPr lang="es-ES" baseline="0" dirty="0"/>
              <a:t> </a:t>
            </a:r>
            <a:r>
              <a:rPr lang="es-ES" baseline="0" dirty="0" err="1"/>
              <a:t>an</a:t>
            </a:r>
            <a:r>
              <a:rPr lang="es-ES" baseline="0" dirty="0"/>
              <a:t> </a:t>
            </a:r>
            <a:r>
              <a:rPr lang="es-ES" baseline="0" dirty="0" err="1"/>
              <a:t>obstacle</a:t>
            </a:r>
            <a:r>
              <a:rPr lang="es-ES" baseline="0" dirty="0"/>
              <a:t> and </a:t>
            </a:r>
            <a:r>
              <a:rPr lang="es-ES" baseline="0" dirty="0" err="1"/>
              <a:t>calculates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time of </a:t>
            </a:r>
            <a:r>
              <a:rPr lang="es-ES" baseline="0" dirty="0" err="1"/>
              <a:t>arrival</a:t>
            </a:r>
            <a:endParaRPr lang="es-ES" baseline="0" dirty="0"/>
          </a:p>
          <a:p>
            <a:r>
              <a:rPr lang="es-ES" baseline="0" dirty="0" err="1"/>
              <a:t>An</a:t>
            </a:r>
            <a:r>
              <a:rPr lang="es-ES" baseline="0" dirty="0"/>
              <a:t> </a:t>
            </a:r>
            <a:r>
              <a:rPr lang="es-ES" baseline="0" dirty="0" err="1"/>
              <a:t>ouput</a:t>
            </a:r>
            <a:r>
              <a:rPr lang="es-ES" baseline="0" dirty="0"/>
              <a:t> </a:t>
            </a:r>
            <a:r>
              <a:rPr lang="es-ES" baseline="0" dirty="0" err="1"/>
              <a:t>signal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same</a:t>
            </a:r>
            <a:r>
              <a:rPr lang="es-ES" baseline="0" dirty="0"/>
              <a:t> </a:t>
            </a:r>
            <a:r>
              <a:rPr lang="es-ES" baseline="0" dirty="0" err="1"/>
              <a:t>lenght</a:t>
            </a:r>
            <a:r>
              <a:rPr lang="es-ES" baseline="0" dirty="0"/>
              <a:t> in time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returned</a:t>
            </a:r>
            <a:r>
              <a:rPr lang="es-ES" baseline="0" dirty="0"/>
              <a:t> </a:t>
            </a:r>
            <a:r>
              <a:rPr lang="es-ES" baseline="0" dirty="0" err="1"/>
              <a:t>through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echo pin</a:t>
            </a:r>
          </a:p>
          <a:p>
            <a:endParaRPr lang="es-ES" baseline="0" dirty="0"/>
          </a:p>
          <a:p>
            <a:r>
              <a:rPr lang="es-ES" baseline="0" dirty="0" err="1"/>
              <a:t>Notice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dependency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measured</a:t>
            </a:r>
            <a:r>
              <a:rPr lang="es-ES" baseline="0" dirty="0"/>
              <a:t> </a:t>
            </a:r>
            <a:r>
              <a:rPr lang="es-ES" baseline="0" dirty="0" err="1"/>
              <a:t>distance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environmental</a:t>
            </a:r>
            <a:r>
              <a:rPr lang="es-ES" baseline="0" dirty="0"/>
              <a:t> </a:t>
            </a:r>
            <a:r>
              <a:rPr lang="es-ES" baseline="0" dirty="0" err="1"/>
              <a:t>temperature</a:t>
            </a:r>
            <a:r>
              <a:rPr lang="es-ES" baseline="0" dirty="0"/>
              <a:t>.</a:t>
            </a:r>
          </a:p>
          <a:p>
            <a:r>
              <a:rPr lang="es-ES" baseline="0" dirty="0" err="1"/>
              <a:t>However</a:t>
            </a:r>
            <a:r>
              <a:rPr lang="es-ES" baseline="0" dirty="0"/>
              <a:t>, a </a:t>
            </a:r>
            <a:r>
              <a:rPr lang="es-ES" baseline="0" dirty="0" err="1"/>
              <a:t>temperature</a:t>
            </a:r>
            <a:r>
              <a:rPr lang="es-ES" baseline="0" dirty="0"/>
              <a:t> </a:t>
            </a:r>
            <a:r>
              <a:rPr lang="es-ES" baseline="0" dirty="0" err="1"/>
              <a:t>difference</a:t>
            </a:r>
            <a:r>
              <a:rPr lang="es-ES" baseline="0" dirty="0"/>
              <a:t> of 10ºC w.r.t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reference</a:t>
            </a:r>
            <a:r>
              <a:rPr lang="es-ES" baseline="0" dirty="0"/>
              <a:t> induces </a:t>
            </a:r>
            <a:r>
              <a:rPr lang="es-ES" baseline="0" dirty="0" err="1"/>
              <a:t>errors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order</a:t>
            </a:r>
            <a:r>
              <a:rPr lang="es-ES" baseline="0" dirty="0"/>
              <a:t> of 1mm, so </a:t>
            </a:r>
            <a:r>
              <a:rPr lang="es-ES" baseline="0" dirty="0" err="1"/>
              <a:t>negligible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015659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Why</a:t>
            </a:r>
            <a:r>
              <a:rPr lang="es-ES" baseline="0" dirty="0"/>
              <a:t>? </a:t>
            </a:r>
            <a:r>
              <a:rPr lang="es-ES" baseline="0" dirty="0" err="1"/>
              <a:t>Because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signal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noisy</a:t>
            </a:r>
            <a:r>
              <a:rPr lang="es-ES" baseline="0" dirty="0"/>
              <a:t>, and </a:t>
            </a:r>
            <a:r>
              <a:rPr lang="es-ES" baseline="0" dirty="0" err="1"/>
              <a:t>differentiating</a:t>
            </a:r>
            <a:r>
              <a:rPr lang="es-ES" baseline="0" dirty="0"/>
              <a:t> a </a:t>
            </a:r>
            <a:r>
              <a:rPr lang="es-ES" baseline="0" dirty="0" err="1"/>
              <a:t>noisy</a:t>
            </a:r>
            <a:r>
              <a:rPr lang="es-ES" baseline="0" dirty="0"/>
              <a:t> </a:t>
            </a:r>
            <a:r>
              <a:rPr lang="es-ES" baseline="0" dirty="0" err="1"/>
              <a:t>signal</a:t>
            </a:r>
            <a:r>
              <a:rPr lang="es-ES" baseline="0" dirty="0"/>
              <a:t> </a:t>
            </a:r>
            <a:r>
              <a:rPr lang="es-ES" baseline="0" dirty="0" err="1"/>
              <a:t>amplifyes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noise</a:t>
            </a:r>
            <a:r>
              <a:rPr lang="es-ES" baseline="0" dirty="0"/>
              <a:t> (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differentiation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a </a:t>
            </a:r>
            <a:r>
              <a:rPr lang="es-ES" baseline="0" dirty="0" err="1"/>
              <a:t>perfect</a:t>
            </a:r>
            <a:r>
              <a:rPr lang="es-ES" baseline="0" dirty="0"/>
              <a:t> </a:t>
            </a:r>
            <a:r>
              <a:rPr lang="es-ES" baseline="0" dirty="0" err="1"/>
              <a:t>high-pass</a:t>
            </a:r>
            <a:r>
              <a:rPr lang="es-ES" baseline="0" dirty="0"/>
              <a:t> </a:t>
            </a:r>
            <a:r>
              <a:rPr lang="es-ES" baseline="0" dirty="0" err="1"/>
              <a:t>filter</a:t>
            </a:r>
            <a:r>
              <a:rPr lang="es-ES" baseline="0" dirty="0"/>
              <a:t>)</a:t>
            </a:r>
          </a:p>
          <a:p>
            <a:r>
              <a:rPr lang="es-ES" baseline="0" dirty="0" err="1"/>
              <a:t>This</a:t>
            </a:r>
            <a:r>
              <a:rPr lang="es-ES" baseline="0" dirty="0"/>
              <a:t> </a:t>
            </a:r>
            <a:r>
              <a:rPr lang="es-ES" baseline="0" dirty="0" err="1"/>
              <a:t>approach</a:t>
            </a:r>
            <a:r>
              <a:rPr lang="es-ES" baseline="0" dirty="0"/>
              <a:t> has </a:t>
            </a:r>
            <a:r>
              <a:rPr lang="es-ES" baseline="0" dirty="0" err="1"/>
              <a:t>better</a:t>
            </a:r>
            <a:r>
              <a:rPr lang="es-ES" baseline="0" dirty="0"/>
              <a:t> </a:t>
            </a:r>
            <a:r>
              <a:rPr lang="es-ES" baseline="0" dirty="0" err="1"/>
              <a:t>damping</a:t>
            </a:r>
            <a:r>
              <a:rPr lang="es-ES" baseline="0" dirty="0"/>
              <a:t> </a:t>
            </a:r>
            <a:r>
              <a:rPr lang="es-ES" baseline="0" dirty="0" err="1"/>
              <a:t>properties</a:t>
            </a:r>
            <a:r>
              <a:rPr lang="es-ES" baseline="0" dirty="0"/>
              <a:t> </a:t>
            </a:r>
            <a:r>
              <a:rPr lang="es-ES" baseline="0" dirty="0" err="1"/>
              <a:t>than</a:t>
            </a:r>
            <a:r>
              <a:rPr lang="es-ES" baseline="0" dirty="0"/>
              <a:t> </a:t>
            </a:r>
            <a:r>
              <a:rPr lang="es-ES" baseline="0" dirty="0" err="1"/>
              <a:t>conventional</a:t>
            </a:r>
            <a:r>
              <a:rPr lang="es-ES" baseline="0" dirty="0"/>
              <a:t> </a:t>
            </a:r>
            <a:r>
              <a:rPr lang="es-ES" baseline="0" dirty="0" err="1"/>
              <a:t>differentiation</a:t>
            </a:r>
            <a:r>
              <a:rPr lang="es-ES" baseline="0" dirty="0"/>
              <a:t>, so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better</a:t>
            </a:r>
            <a:r>
              <a:rPr lang="es-ES" baseline="0" dirty="0"/>
              <a:t> </a:t>
            </a:r>
            <a:r>
              <a:rPr lang="es-ES" baseline="0" dirty="0" err="1"/>
              <a:t>predictions</a:t>
            </a:r>
            <a:r>
              <a:rPr lang="es-ES" baseline="0" dirty="0"/>
              <a:t> of position can be </a:t>
            </a:r>
            <a:r>
              <a:rPr lang="es-ES" baseline="0" dirty="0" err="1"/>
              <a:t>made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73150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EXAMPLE</a:t>
            </a:r>
          </a:p>
          <a:p>
            <a:r>
              <a:rPr lang="es-ES" baseline="0" dirty="0"/>
              <a:t>Imagine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last</a:t>
            </a:r>
            <a:r>
              <a:rPr lang="es-ES" baseline="0" dirty="0"/>
              <a:t> </a:t>
            </a:r>
            <a:r>
              <a:rPr lang="es-ES" baseline="0" dirty="0" err="1"/>
              <a:t>measurement</a:t>
            </a:r>
            <a:r>
              <a:rPr lang="es-ES" baseline="0" dirty="0"/>
              <a:t> (t0)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not</a:t>
            </a:r>
            <a:r>
              <a:rPr lang="es-ES" baseline="0" dirty="0"/>
              <a:t> </a:t>
            </a:r>
            <a:r>
              <a:rPr lang="es-ES" baseline="0" dirty="0" err="1"/>
              <a:t>correct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some</a:t>
            </a:r>
            <a:r>
              <a:rPr lang="es-ES" baseline="0" dirty="0"/>
              <a:t> </a:t>
            </a:r>
            <a:r>
              <a:rPr lang="es-ES" baseline="0" dirty="0" err="1"/>
              <a:t>reason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467391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Computing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slope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last</a:t>
            </a:r>
            <a:r>
              <a:rPr lang="es-ES" baseline="0" dirty="0"/>
              <a:t> </a:t>
            </a:r>
            <a:r>
              <a:rPr lang="es-ES" baseline="0" dirty="0" err="1"/>
              <a:t>interval</a:t>
            </a:r>
            <a:r>
              <a:rPr lang="es-ES" baseline="0" dirty="0"/>
              <a:t> and </a:t>
            </a:r>
            <a:r>
              <a:rPr lang="es-ES" baseline="0" dirty="0" err="1"/>
              <a:t>propagating</a:t>
            </a:r>
            <a:r>
              <a:rPr lang="es-ES" baseline="0" dirty="0"/>
              <a:t> </a:t>
            </a:r>
            <a:r>
              <a:rPr lang="es-ES" baseline="0" dirty="0" err="1"/>
              <a:t>into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future</a:t>
            </a:r>
            <a:r>
              <a:rPr lang="es-ES" baseline="0" dirty="0"/>
              <a:t> </a:t>
            </a:r>
            <a:r>
              <a:rPr lang="es-ES" baseline="0" dirty="0" err="1"/>
              <a:t>yields</a:t>
            </a:r>
            <a:r>
              <a:rPr lang="es-ES" baseline="0" dirty="0"/>
              <a:t> to </a:t>
            </a:r>
            <a:r>
              <a:rPr lang="es-ES" baseline="0" dirty="0" err="1"/>
              <a:t>an</a:t>
            </a:r>
            <a:r>
              <a:rPr lang="es-ES" baseline="0" dirty="0"/>
              <a:t> </a:t>
            </a:r>
            <a:r>
              <a:rPr lang="es-ES" baseline="0" dirty="0" err="1"/>
              <a:t>even</a:t>
            </a:r>
            <a:r>
              <a:rPr lang="es-ES" baseline="0" dirty="0"/>
              <a:t> </a:t>
            </a:r>
            <a:r>
              <a:rPr lang="es-ES" baseline="0" dirty="0" err="1"/>
              <a:t>bigger</a:t>
            </a:r>
            <a:r>
              <a:rPr lang="es-ES" baseline="0" dirty="0"/>
              <a:t> error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472832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Instead</a:t>
            </a:r>
            <a:r>
              <a:rPr lang="es-ES" baseline="0" dirty="0"/>
              <a:t>,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two</a:t>
            </a:r>
            <a:r>
              <a:rPr lang="es-ES" baseline="0" dirty="0"/>
              <a:t>-data-</a:t>
            </a:r>
            <a:r>
              <a:rPr lang="es-ES" baseline="0" dirty="0" err="1"/>
              <a:t>point</a:t>
            </a:r>
            <a:r>
              <a:rPr lang="es-ES" baseline="0" dirty="0"/>
              <a:t> </a:t>
            </a:r>
            <a:r>
              <a:rPr lang="es-ES" baseline="0" dirty="0" err="1"/>
              <a:t>stencil</a:t>
            </a:r>
            <a:r>
              <a:rPr lang="es-ES" baseline="0" dirty="0"/>
              <a:t>, </a:t>
            </a:r>
            <a:r>
              <a:rPr lang="es-ES" baseline="0" dirty="0" err="1"/>
              <a:t>the</a:t>
            </a:r>
            <a:r>
              <a:rPr lang="es-ES" baseline="0" dirty="0"/>
              <a:t> error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dampened</a:t>
            </a:r>
            <a:r>
              <a:rPr lang="es-ES" baseline="0" dirty="0"/>
              <a:t>, </a:t>
            </a:r>
            <a:r>
              <a:rPr lang="es-ES" baseline="0" dirty="0" err="1"/>
              <a:t>while</a:t>
            </a:r>
            <a:r>
              <a:rPr lang="es-ES" baseline="0" dirty="0"/>
              <a:t> </a:t>
            </a:r>
            <a:r>
              <a:rPr lang="es-ES" baseline="0" dirty="0" err="1"/>
              <a:t>maintaining</a:t>
            </a:r>
            <a:r>
              <a:rPr lang="es-ES" baseline="0" dirty="0"/>
              <a:t> </a:t>
            </a:r>
            <a:r>
              <a:rPr lang="es-ES" baseline="0" dirty="0" err="1"/>
              <a:t>relatively</a:t>
            </a:r>
            <a:r>
              <a:rPr lang="es-ES" baseline="0" dirty="0"/>
              <a:t> </a:t>
            </a:r>
            <a:r>
              <a:rPr lang="es-ES" baseline="0" dirty="0" err="1"/>
              <a:t>responsive</a:t>
            </a:r>
            <a:r>
              <a:rPr lang="es-ES" baseline="0" dirty="0"/>
              <a:t> </a:t>
            </a:r>
            <a:r>
              <a:rPr lang="es-ES" baseline="0" dirty="0" err="1"/>
              <a:t>predicting</a:t>
            </a:r>
            <a:r>
              <a:rPr lang="es-ES" baseline="0" dirty="0"/>
              <a:t> </a:t>
            </a:r>
            <a:r>
              <a:rPr lang="es-ES" baseline="0" dirty="0" err="1"/>
              <a:t>capabilities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future</a:t>
            </a:r>
            <a:r>
              <a:rPr lang="es-ES" baseline="0" dirty="0"/>
              <a:t> </a:t>
            </a:r>
            <a:r>
              <a:rPr lang="es-ES" baseline="0" dirty="0" err="1"/>
              <a:t>location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obstacle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307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OCAS</a:t>
            </a:r>
            <a:r>
              <a:rPr lang="es-ES" baseline="0" dirty="0"/>
              <a:t> (</a:t>
            </a:r>
            <a:r>
              <a:rPr lang="es-ES" baseline="0" dirty="0" err="1"/>
              <a:t>similarly</a:t>
            </a:r>
            <a:r>
              <a:rPr lang="es-ES" baseline="0" dirty="0"/>
              <a:t> to TCAS in </a:t>
            </a:r>
            <a:r>
              <a:rPr lang="es-ES" baseline="0" dirty="0" err="1"/>
              <a:t>commercial</a:t>
            </a:r>
            <a:r>
              <a:rPr lang="es-ES" baseline="0" dirty="0"/>
              <a:t> </a:t>
            </a:r>
            <a:r>
              <a:rPr lang="es-ES" baseline="0" dirty="0" err="1"/>
              <a:t>aircraft</a:t>
            </a:r>
            <a:r>
              <a:rPr lang="es-ES" baseline="0" dirty="0"/>
              <a:t>) tries to </a:t>
            </a:r>
            <a:r>
              <a:rPr lang="es-ES" baseline="0" dirty="0" err="1"/>
              <a:t>eliminate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posibility</a:t>
            </a:r>
            <a:r>
              <a:rPr lang="es-ES" baseline="0" dirty="0"/>
              <a:t> of a </a:t>
            </a:r>
            <a:r>
              <a:rPr lang="es-ES" baseline="0" dirty="0" err="1"/>
              <a:t>physical</a:t>
            </a:r>
            <a:r>
              <a:rPr lang="es-ES" baseline="0" dirty="0"/>
              <a:t> </a:t>
            </a:r>
            <a:r>
              <a:rPr lang="es-ES" baseline="0" dirty="0" err="1"/>
              <a:t>collision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UAV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its</a:t>
            </a:r>
            <a:r>
              <a:rPr lang="es-ES" baseline="0" dirty="0"/>
              <a:t> </a:t>
            </a:r>
            <a:r>
              <a:rPr lang="es-ES" baseline="0" dirty="0" err="1"/>
              <a:t>surroundings</a:t>
            </a:r>
            <a:endParaRPr lang="es-ES" baseline="0" dirty="0"/>
          </a:p>
          <a:p>
            <a:r>
              <a:rPr lang="es-ES" baseline="0" dirty="0"/>
              <a:t>OCAS </a:t>
            </a:r>
            <a:r>
              <a:rPr lang="es-ES" baseline="0" dirty="0" err="1"/>
              <a:t>operates</a:t>
            </a:r>
            <a:r>
              <a:rPr lang="es-ES" baseline="0" dirty="0"/>
              <a:t> as </a:t>
            </a:r>
            <a:r>
              <a:rPr lang="es-ES" baseline="0" dirty="0" err="1"/>
              <a:t>intermediate</a:t>
            </a:r>
            <a:r>
              <a:rPr lang="es-ES" baseline="0" dirty="0"/>
              <a:t> </a:t>
            </a:r>
            <a:r>
              <a:rPr lang="es-ES" baseline="0" dirty="0" err="1"/>
              <a:t>functional</a:t>
            </a:r>
            <a:r>
              <a:rPr lang="es-ES" baseline="0" dirty="0"/>
              <a:t> </a:t>
            </a:r>
            <a:r>
              <a:rPr lang="es-ES" baseline="0" dirty="0" err="1"/>
              <a:t>layer</a:t>
            </a:r>
            <a:r>
              <a:rPr lang="es-ES" baseline="0" dirty="0"/>
              <a:t> </a:t>
            </a:r>
            <a:r>
              <a:rPr lang="es-ES" baseline="0" dirty="0" err="1"/>
              <a:t>between</a:t>
            </a:r>
            <a:r>
              <a:rPr lang="es-ES" baseline="0" dirty="0"/>
              <a:t> </a:t>
            </a:r>
            <a:r>
              <a:rPr lang="es-ES" baseline="0" dirty="0" err="1"/>
              <a:t>operator</a:t>
            </a:r>
            <a:r>
              <a:rPr lang="es-ES" baseline="0" dirty="0"/>
              <a:t> and UAV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647581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Assuming</a:t>
            </a:r>
            <a:r>
              <a:rPr lang="es-ES" baseline="0" dirty="0"/>
              <a:t> </a:t>
            </a:r>
            <a:r>
              <a:rPr lang="es-ES" baseline="0" dirty="0" err="1"/>
              <a:t>any</a:t>
            </a:r>
            <a:r>
              <a:rPr lang="es-ES" baseline="0" dirty="0"/>
              <a:t> </a:t>
            </a:r>
            <a:r>
              <a:rPr lang="es-ES" baseline="0" dirty="0" err="1"/>
              <a:t>instant</a:t>
            </a:r>
            <a:r>
              <a:rPr lang="es-ES" baseline="0" dirty="0"/>
              <a:t> of time </a:t>
            </a:r>
            <a:r>
              <a:rPr lang="es-ES" baseline="0" dirty="0" err="1"/>
              <a:t>when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distance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detected</a:t>
            </a:r>
            <a:r>
              <a:rPr lang="es-ES" baseline="0" dirty="0"/>
              <a:t> </a:t>
            </a:r>
            <a:r>
              <a:rPr lang="es-ES" baseline="0" dirty="0" err="1"/>
              <a:t>obstace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x0 and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velocity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v0, a linear </a:t>
            </a:r>
            <a:r>
              <a:rPr lang="es-ES" baseline="0" dirty="0" err="1"/>
              <a:t>extrapolation</a:t>
            </a:r>
            <a:r>
              <a:rPr lang="es-ES" baseline="0" dirty="0"/>
              <a:t> can be done to </a:t>
            </a:r>
            <a:r>
              <a:rPr lang="es-ES" baseline="0" dirty="0" err="1"/>
              <a:t>predict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time </a:t>
            </a:r>
            <a:r>
              <a:rPr lang="es-ES" baseline="0" dirty="0" err="1"/>
              <a:t>remaining</a:t>
            </a:r>
            <a:r>
              <a:rPr lang="es-ES" baseline="0" dirty="0"/>
              <a:t> to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collision</a:t>
            </a:r>
            <a:r>
              <a:rPr lang="es-ES" baseline="0" dirty="0"/>
              <a:t>.</a:t>
            </a:r>
          </a:p>
          <a:p>
            <a:r>
              <a:rPr lang="es-ES" baseline="0" dirty="0" err="1"/>
              <a:t>Now</a:t>
            </a:r>
            <a:r>
              <a:rPr lang="es-ES" baseline="0" dirty="0"/>
              <a:t>, </a:t>
            </a:r>
            <a:r>
              <a:rPr lang="es-ES" baseline="0" dirty="0" err="1"/>
              <a:t>considering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reaction</a:t>
            </a:r>
            <a:r>
              <a:rPr lang="es-ES" baseline="0" dirty="0"/>
              <a:t> time of </a:t>
            </a:r>
            <a:r>
              <a:rPr lang="es-ES" baseline="0" dirty="0" err="1"/>
              <a:t>the</a:t>
            </a:r>
            <a:r>
              <a:rPr lang="es-ES" baseline="0" dirty="0"/>
              <a:t> script to </a:t>
            </a:r>
            <a:r>
              <a:rPr lang="es-ES" baseline="0" dirty="0" err="1"/>
              <a:t>take</a:t>
            </a:r>
            <a:r>
              <a:rPr lang="es-ES" baseline="0" dirty="0"/>
              <a:t> control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vehicle</a:t>
            </a:r>
            <a:r>
              <a:rPr lang="es-ES" baseline="0" dirty="0"/>
              <a:t>,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estimated</a:t>
            </a:r>
            <a:r>
              <a:rPr lang="es-ES" baseline="0" dirty="0"/>
              <a:t> time to stop </a:t>
            </a:r>
            <a:r>
              <a:rPr lang="es-ES" baseline="0" dirty="0" err="1"/>
              <a:t>the</a:t>
            </a:r>
            <a:r>
              <a:rPr lang="es-ES" baseline="0" dirty="0"/>
              <a:t> UAV at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current</a:t>
            </a:r>
            <a:r>
              <a:rPr lang="es-ES" baseline="0" dirty="0"/>
              <a:t> </a:t>
            </a:r>
            <a:r>
              <a:rPr lang="es-ES" baseline="0" dirty="0" err="1"/>
              <a:t>speed</a:t>
            </a:r>
            <a:r>
              <a:rPr lang="es-ES" baseline="0" dirty="0"/>
              <a:t> and </a:t>
            </a:r>
            <a:r>
              <a:rPr lang="es-ES" baseline="0" dirty="0" err="1"/>
              <a:t>some</a:t>
            </a:r>
            <a:r>
              <a:rPr lang="es-ES" baseline="0" dirty="0"/>
              <a:t> </a:t>
            </a:r>
            <a:r>
              <a:rPr lang="es-ES" baseline="0" dirty="0" err="1"/>
              <a:t>margin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errors</a:t>
            </a:r>
            <a:r>
              <a:rPr lang="es-ES" baseline="0" dirty="0"/>
              <a:t>, I </a:t>
            </a:r>
            <a:r>
              <a:rPr lang="es-ES" baseline="0" dirty="0" err="1"/>
              <a:t>claim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scenario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unsafe</a:t>
            </a:r>
            <a:r>
              <a:rPr lang="es-ES" baseline="0" dirty="0"/>
              <a:t> </a:t>
            </a:r>
            <a:r>
              <a:rPr lang="es-ES" baseline="0" dirty="0" err="1"/>
              <a:t>when</a:t>
            </a:r>
            <a:r>
              <a:rPr lang="es-ES" baseline="0" dirty="0"/>
              <a:t> </a:t>
            </a:r>
            <a:r>
              <a:rPr lang="es-ES" baseline="0" dirty="0" err="1"/>
              <a:t>tsafe</a:t>
            </a:r>
            <a:r>
              <a:rPr lang="es-ES" baseline="0" dirty="0"/>
              <a:t>, </a:t>
            </a:r>
            <a:r>
              <a:rPr lang="es-ES" baseline="0" dirty="0" err="1"/>
              <a:t>defined</a:t>
            </a:r>
            <a:r>
              <a:rPr lang="es-ES" baseline="0" dirty="0"/>
              <a:t> as </a:t>
            </a:r>
            <a:r>
              <a:rPr lang="es-ES" baseline="0" dirty="0" err="1"/>
              <a:t>shown</a:t>
            </a:r>
            <a:r>
              <a:rPr lang="es-ES" baseline="0" dirty="0"/>
              <a:t> </a:t>
            </a:r>
            <a:r>
              <a:rPr lang="es-ES" baseline="0" dirty="0" err="1"/>
              <a:t>below</a:t>
            </a:r>
            <a:r>
              <a:rPr lang="es-ES" baseline="0" dirty="0"/>
              <a:t>,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smaller</a:t>
            </a:r>
            <a:r>
              <a:rPr lang="es-ES" baseline="0" dirty="0"/>
              <a:t> </a:t>
            </a:r>
            <a:r>
              <a:rPr lang="es-ES" baseline="0" dirty="0" err="1"/>
              <a:t>than</a:t>
            </a:r>
            <a:r>
              <a:rPr lang="es-ES" baseline="0" dirty="0"/>
              <a:t> 0.</a:t>
            </a:r>
          </a:p>
          <a:p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, </a:t>
            </a:r>
            <a:r>
              <a:rPr lang="es-ES" baseline="0" dirty="0" err="1"/>
              <a:t>the</a:t>
            </a:r>
            <a:r>
              <a:rPr lang="es-ES" baseline="0" dirty="0"/>
              <a:t> UAV has </a:t>
            </a:r>
            <a:r>
              <a:rPr lang="es-ES" baseline="0" dirty="0" err="1"/>
              <a:t>less</a:t>
            </a:r>
            <a:r>
              <a:rPr lang="es-ES" baseline="0" dirty="0"/>
              <a:t> time to stop and </a:t>
            </a:r>
            <a:r>
              <a:rPr lang="es-ES" baseline="0" dirty="0" err="1"/>
              <a:t>prevent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collision</a:t>
            </a:r>
            <a:r>
              <a:rPr lang="es-ES" baseline="0" dirty="0"/>
              <a:t> </a:t>
            </a:r>
            <a:r>
              <a:rPr lang="es-ES" baseline="0" dirty="0" err="1"/>
              <a:t>than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available</a:t>
            </a:r>
            <a:r>
              <a:rPr lang="es-ES" baseline="0" dirty="0"/>
              <a:t> time to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collision</a:t>
            </a:r>
            <a:r>
              <a:rPr lang="es-ES" baseline="0" dirty="0"/>
              <a:t> </a:t>
            </a:r>
            <a:r>
              <a:rPr lang="es-ES" baseline="0" dirty="0" err="1"/>
              <a:t>itself</a:t>
            </a:r>
            <a:r>
              <a:rPr lang="es-ES" baseline="0" dirty="0"/>
              <a:t>.</a:t>
            </a:r>
          </a:p>
          <a:p>
            <a:r>
              <a:rPr lang="es-ES" baseline="0" dirty="0" err="1"/>
              <a:t>Hence</a:t>
            </a:r>
            <a:r>
              <a:rPr lang="es-ES" baseline="0" dirty="0"/>
              <a:t>,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avoidance</a:t>
            </a:r>
            <a:r>
              <a:rPr lang="es-ES" baseline="0" dirty="0"/>
              <a:t> </a:t>
            </a:r>
            <a:r>
              <a:rPr lang="es-ES" baseline="0" dirty="0" err="1"/>
              <a:t>manouvre</a:t>
            </a:r>
            <a:r>
              <a:rPr lang="es-ES" baseline="0" dirty="0"/>
              <a:t> </a:t>
            </a:r>
            <a:r>
              <a:rPr lang="es-ES" baseline="0" dirty="0" err="1"/>
              <a:t>will</a:t>
            </a:r>
            <a:r>
              <a:rPr lang="es-ES" baseline="0" dirty="0"/>
              <a:t> be </a:t>
            </a:r>
            <a:r>
              <a:rPr lang="es-ES" baseline="0" dirty="0" err="1"/>
              <a:t>triggered</a:t>
            </a:r>
            <a:r>
              <a:rPr lang="es-ES" baseline="0" dirty="0"/>
              <a:t> </a:t>
            </a:r>
            <a:r>
              <a:rPr lang="es-ES" baseline="0" dirty="0" err="1"/>
              <a:t>when</a:t>
            </a:r>
            <a:r>
              <a:rPr lang="es-ES" baseline="0" dirty="0"/>
              <a:t> </a:t>
            </a:r>
            <a:r>
              <a:rPr lang="es-ES" baseline="0" dirty="0" err="1"/>
              <a:t>tsafe</a:t>
            </a:r>
            <a:r>
              <a:rPr lang="es-ES" baseline="0" dirty="0"/>
              <a:t>&lt;0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04143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This</a:t>
            </a:r>
            <a:r>
              <a:rPr lang="es-ES" baseline="0" dirty="0"/>
              <a:t> </a:t>
            </a:r>
            <a:r>
              <a:rPr lang="es-ES" baseline="0" dirty="0" err="1"/>
              <a:t>stage</a:t>
            </a:r>
            <a:r>
              <a:rPr lang="es-ES" baseline="0" dirty="0"/>
              <a:t> </a:t>
            </a:r>
            <a:r>
              <a:rPr lang="es-ES" baseline="0" dirty="0" err="1"/>
              <a:t>only</a:t>
            </a:r>
            <a:r>
              <a:rPr lang="es-ES" baseline="0" dirty="0"/>
              <a:t> </a:t>
            </a:r>
            <a:r>
              <a:rPr lang="es-ES" baseline="0" dirty="0" err="1"/>
              <a:t>developed</a:t>
            </a:r>
            <a:r>
              <a:rPr lang="es-ES" baseline="0" dirty="0"/>
              <a:t> as a </a:t>
            </a:r>
            <a:r>
              <a:rPr lang="es-ES" baseline="0" dirty="0" err="1"/>
              <a:t>proof</a:t>
            </a:r>
            <a:r>
              <a:rPr lang="es-ES" baseline="0" dirty="0"/>
              <a:t> of concept. </a:t>
            </a:r>
            <a:r>
              <a:rPr lang="es-ES" baseline="0" dirty="0" err="1"/>
              <a:t>Functional</a:t>
            </a:r>
            <a:r>
              <a:rPr lang="es-ES" baseline="0" dirty="0"/>
              <a:t> </a:t>
            </a:r>
            <a:r>
              <a:rPr lang="es-ES" baseline="0" dirty="0" err="1"/>
              <a:t>enough</a:t>
            </a:r>
            <a:r>
              <a:rPr lang="es-ES" baseline="0" dirty="0"/>
              <a:t> to </a:t>
            </a:r>
            <a:r>
              <a:rPr lang="es-ES" baseline="0" dirty="0" err="1"/>
              <a:t>avoid</a:t>
            </a:r>
            <a:r>
              <a:rPr lang="es-ES" baseline="0" dirty="0"/>
              <a:t> a </a:t>
            </a:r>
            <a:r>
              <a:rPr lang="es-ES" baseline="0" dirty="0" err="1"/>
              <a:t>collision</a:t>
            </a:r>
            <a:endParaRPr lang="es-ES" baseline="0" dirty="0"/>
          </a:p>
          <a:p>
            <a:r>
              <a:rPr lang="es-ES" baseline="0" dirty="0"/>
              <a:t>Great chance of </a:t>
            </a:r>
            <a:r>
              <a:rPr lang="es-ES" baseline="0" dirty="0" err="1"/>
              <a:t>improvement</a:t>
            </a:r>
            <a:r>
              <a:rPr lang="es-ES" baseline="0" dirty="0"/>
              <a:t>,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sophisticated</a:t>
            </a:r>
            <a:r>
              <a:rPr lang="es-ES" baseline="0" dirty="0"/>
              <a:t> </a:t>
            </a:r>
            <a:r>
              <a:rPr lang="es-ES" baseline="0" dirty="0" err="1"/>
              <a:t>signal</a:t>
            </a:r>
            <a:r>
              <a:rPr lang="es-ES" baseline="0" dirty="0"/>
              <a:t> </a:t>
            </a:r>
            <a:r>
              <a:rPr lang="es-ES" baseline="0" dirty="0" err="1"/>
              <a:t>processing</a:t>
            </a:r>
            <a:r>
              <a:rPr lang="es-ES" baseline="0" dirty="0"/>
              <a:t> </a:t>
            </a:r>
            <a:r>
              <a:rPr lang="es-ES" baseline="0" dirty="0" err="1"/>
              <a:t>techniques</a:t>
            </a:r>
            <a:endParaRPr lang="es-ES" baseline="0" dirty="0"/>
          </a:p>
          <a:p>
            <a:r>
              <a:rPr lang="es-ES" baseline="0" dirty="0" err="1"/>
              <a:t>Concepts</a:t>
            </a:r>
            <a:r>
              <a:rPr lang="es-ES" baseline="0" dirty="0"/>
              <a:t> of </a:t>
            </a:r>
            <a:r>
              <a:rPr lang="es-ES" baseline="0" dirty="0" err="1"/>
              <a:t>navigation</a:t>
            </a:r>
            <a:r>
              <a:rPr lang="es-ES" baseline="0" dirty="0"/>
              <a:t> and </a:t>
            </a:r>
            <a:r>
              <a:rPr lang="es-ES" baseline="0" dirty="0" err="1"/>
              <a:t>trajectory</a:t>
            </a:r>
            <a:r>
              <a:rPr lang="es-ES" baseline="0" dirty="0"/>
              <a:t> </a:t>
            </a:r>
            <a:r>
              <a:rPr lang="es-ES" baseline="0" dirty="0" err="1"/>
              <a:t>planning</a:t>
            </a:r>
            <a:r>
              <a:rPr lang="es-ES" baseline="0" dirty="0"/>
              <a:t> </a:t>
            </a:r>
            <a:r>
              <a:rPr lang="es-ES" baseline="0" dirty="0" err="1"/>
              <a:t>could</a:t>
            </a:r>
            <a:r>
              <a:rPr lang="es-ES" baseline="0" dirty="0"/>
              <a:t> be </a:t>
            </a:r>
            <a:r>
              <a:rPr lang="es-ES" baseline="0"/>
              <a:t>incorporated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291390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826760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65193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618111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010877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09620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56115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Why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it</a:t>
            </a:r>
            <a:r>
              <a:rPr lang="es-ES" baseline="0" dirty="0"/>
              <a:t> </a:t>
            </a:r>
            <a:r>
              <a:rPr lang="es-ES" baseline="0" dirty="0" err="1"/>
              <a:t>important</a:t>
            </a:r>
            <a:r>
              <a:rPr lang="es-ES" baseline="0" dirty="0"/>
              <a:t> to </a:t>
            </a:r>
            <a:r>
              <a:rPr lang="es-ES" baseline="0" dirty="0" err="1"/>
              <a:t>have</a:t>
            </a:r>
            <a:r>
              <a:rPr lang="es-ES" baseline="0" dirty="0"/>
              <a:t> a </a:t>
            </a:r>
            <a:r>
              <a:rPr lang="es-ES" b="1" baseline="0" dirty="0" err="1"/>
              <a:t>reliable</a:t>
            </a:r>
            <a:r>
              <a:rPr lang="es-ES" baseline="0" dirty="0"/>
              <a:t> </a:t>
            </a:r>
            <a:r>
              <a:rPr lang="es-ES" baseline="0" dirty="0" err="1"/>
              <a:t>Obstacle</a:t>
            </a:r>
            <a:r>
              <a:rPr lang="es-ES" baseline="0" dirty="0"/>
              <a:t> </a:t>
            </a:r>
            <a:r>
              <a:rPr lang="es-ES" baseline="0" dirty="0" err="1"/>
              <a:t>Collision</a:t>
            </a:r>
            <a:r>
              <a:rPr lang="es-ES" baseline="0" dirty="0"/>
              <a:t> </a:t>
            </a:r>
            <a:r>
              <a:rPr lang="es-ES" baseline="0" dirty="0" err="1"/>
              <a:t>Avoidance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?</a:t>
            </a:r>
          </a:p>
          <a:p>
            <a:r>
              <a:rPr lang="es-ES" baseline="0" dirty="0"/>
              <a:t>DJI </a:t>
            </a:r>
            <a:r>
              <a:rPr lang="es-ES" baseline="0" dirty="0" err="1"/>
              <a:t>recently</a:t>
            </a:r>
            <a:r>
              <a:rPr lang="es-ES" baseline="0" dirty="0"/>
              <a:t> (</a:t>
            </a:r>
            <a:r>
              <a:rPr lang="es-ES" baseline="0" dirty="0" err="1"/>
              <a:t>March</a:t>
            </a:r>
            <a:r>
              <a:rPr lang="es-ES" baseline="0" dirty="0"/>
              <a:t> 2016) </a:t>
            </a:r>
            <a:r>
              <a:rPr lang="es-ES" baseline="0" dirty="0" err="1"/>
              <a:t>built</a:t>
            </a:r>
            <a:r>
              <a:rPr lang="es-ES" baseline="0" dirty="0"/>
              <a:t> </a:t>
            </a:r>
            <a:r>
              <a:rPr lang="es-ES" baseline="0" dirty="0" err="1"/>
              <a:t>one</a:t>
            </a:r>
            <a:r>
              <a:rPr lang="es-ES" baseline="0" dirty="0"/>
              <a:t> </a:t>
            </a:r>
            <a:r>
              <a:rPr lang="es-ES" baseline="0" dirty="0" err="1"/>
              <a:t>into</a:t>
            </a:r>
            <a:r>
              <a:rPr lang="es-ES" baseline="0" dirty="0"/>
              <a:t> </a:t>
            </a:r>
            <a:r>
              <a:rPr lang="es-ES" baseline="0" dirty="0" err="1"/>
              <a:t>their</a:t>
            </a:r>
            <a:r>
              <a:rPr lang="es-ES" baseline="0" dirty="0"/>
              <a:t> </a:t>
            </a:r>
            <a:r>
              <a:rPr lang="es-ES" baseline="0" dirty="0" err="1"/>
              <a:t>Phantom</a:t>
            </a:r>
            <a:r>
              <a:rPr lang="es-ES" baseline="0" dirty="0"/>
              <a:t> 4</a:t>
            </a:r>
          </a:p>
          <a:p>
            <a:r>
              <a:rPr lang="es-ES" baseline="0" dirty="0" err="1"/>
              <a:t>Based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stereoscopic</a:t>
            </a:r>
            <a:r>
              <a:rPr lang="es-ES" baseline="0" dirty="0"/>
              <a:t> cameras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2016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Gizmodo</a:t>
            </a:r>
            <a:r>
              <a:rPr lang="es-ES" baseline="0" dirty="0"/>
              <a:t> </a:t>
            </a:r>
            <a:r>
              <a:rPr lang="es-ES" baseline="0" dirty="0" err="1"/>
              <a:t>journalists</a:t>
            </a:r>
            <a:r>
              <a:rPr lang="es-ES" baseline="0" dirty="0"/>
              <a:t> </a:t>
            </a:r>
            <a:r>
              <a:rPr lang="es-ES" baseline="0" dirty="0" err="1"/>
              <a:t>were</a:t>
            </a:r>
            <a:r>
              <a:rPr lang="es-ES" baseline="0" dirty="0"/>
              <a:t> </a:t>
            </a:r>
            <a:r>
              <a:rPr lang="es-ES" baseline="0" dirty="0" err="1"/>
              <a:t>testing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new </a:t>
            </a:r>
            <a:r>
              <a:rPr lang="es-ES" baseline="0" dirty="0" err="1"/>
              <a:t>features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UAV</a:t>
            </a:r>
          </a:p>
          <a:p>
            <a:r>
              <a:rPr lang="es-ES" baseline="0" dirty="0"/>
              <a:t>In particular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Emergency</a:t>
            </a:r>
            <a:r>
              <a:rPr lang="es-ES" baseline="0" dirty="0"/>
              <a:t> </a:t>
            </a:r>
            <a:r>
              <a:rPr lang="es-ES" baseline="0" dirty="0" err="1"/>
              <a:t>mode</a:t>
            </a:r>
            <a:r>
              <a:rPr lang="es-ES" baseline="0" dirty="0"/>
              <a:t>,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stops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vehicle</a:t>
            </a:r>
            <a:r>
              <a:rPr lang="es-ES" baseline="0" dirty="0"/>
              <a:t> </a:t>
            </a:r>
            <a:r>
              <a:rPr lang="es-ES" baseline="0" dirty="0" err="1"/>
              <a:t>when</a:t>
            </a:r>
            <a:r>
              <a:rPr lang="es-ES" baseline="0" dirty="0"/>
              <a:t> a </a:t>
            </a:r>
            <a:r>
              <a:rPr lang="es-ES" baseline="0" dirty="0" err="1"/>
              <a:t>collision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about</a:t>
            </a:r>
            <a:r>
              <a:rPr lang="es-ES" baseline="0" dirty="0"/>
              <a:t> to </a:t>
            </a:r>
            <a:r>
              <a:rPr lang="es-ES" baseline="0" dirty="0" err="1"/>
              <a:t>happen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20228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However</a:t>
            </a:r>
            <a:r>
              <a:rPr lang="es-ES" baseline="0" dirty="0"/>
              <a:t>, </a:t>
            </a:r>
            <a:r>
              <a:rPr lang="es-ES" baseline="0" dirty="0" err="1"/>
              <a:t>there</a:t>
            </a:r>
            <a:r>
              <a:rPr lang="es-ES" baseline="0" dirty="0"/>
              <a:t> are </a:t>
            </a:r>
            <a:r>
              <a:rPr lang="es-ES" baseline="0" dirty="0" err="1"/>
              <a:t>sometimes</a:t>
            </a:r>
            <a:r>
              <a:rPr lang="es-ES" baseline="0" dirty="0"/>
              <a:t> (Sport </a:t>
            </a:r>
            <a:r>
              <a:rPr lang="es-ES" baseline="0" dirty="0" err="1"/>
              <a:t>mode</a:t>
            </a:r>
            <a:r>
              <a:rPr lang="es-ES" baseline="0" dirty="0"/>
              <a:t>)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Emergency</a:t>
            </a:r>
            <a:r>
              <a:rPr lang="es-ES" baseline="0" dirty="0"/>
              <a:t> </a:t>
            </a:r>
            <a:r>
              <a:rPr lang="es-ES" baseline="0" dirty="0" err="1"/>
              <a:t>mode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deactivated</a:t>
            </a:r>
            <a:endParaRPr lang="es-ES" baseline="0" dirty="0"/>
          </a:p>
          <a:p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journalist</a:t>
            </a:r>
            <a:r>
              <a:rPr lang="es-ES" baseline="0" dirty="0"/>
              <a:t> </a:t>
            </a:r>
            <a:r>
              <a:rPr lang="es-ES" baseline="0" dirty="0" err="1"/>
              <a:t>was</a:t>
            </a:r>
            <a:r>
              <a:rPr lang="es-ES" baseline="0" dirty="0"/>
              <a:t> </a:t>
            </a:r>
            <a:r>
              <a:rPr lang="es-ES" baseline="0" dirty="0" err="1"/>
              <a:t>relying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safety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while</a:t>
            </a:r>
            <a:r>
              <a:rPr lang="es-ES" baseline="0" dirty="0"/>
              <a:t> </a:t>
            </a:r>
            <a:r>
              <a:rPr lang="es-ES" baseline="0" dirty="0" err="1"/>
              <a:t>testing</a:t>
            </a:r>
            <a:r>
              <a:rPr lang="es-ES" baseline="0" dirty="0"/>
              <a:t> </a:t>
            </a:r>
            <a:r>
              <a:rPr lang="es-ES" baseline="0" dirty="0" err="1"/>
              <a:t>other</a:t>
            </a:r>
            <a:r>
              <a:rPr lang="es-ES" baseline="0" dirty="0"/>
              <a:t> </a:t>
            </a:r>
            <a:r>
              <a:rPr lang="es-ES" baseline="0" dirty="0" err="1"/>
              <a:t>features</a:t>
            </a:r>
            <a:r>
              <a:rPr lang="es-ES" baseline="0" dirty="0"/>
              <a:t>, and </a:t>
            </a:r>
            <a:r>
              <a:rPr lang="es-ES" baseline="0" dirty="0" err="1"/>
              <a:t>accidentally</a:t>
            </a:r>
            <a:r>
              <a:rPr lang="es-ES" baseline="0" dirty="0"/>
              <a:t> </a:t>
            </a:r>
            <a:r>
              <a:rPr lang="es-ES" baseline="0" dirty="0" err="1"/>
              <a:t>crashed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UAV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533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Explanation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Thesis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3951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4711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8C6A3-A2A9-4254-80C6-3262B69676EB}" type="datetime1">
              <a:rPr lang="es-ES" smtClean="0"/>
              <a:t>20/09/2016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0893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EC30-9457-4579-AC26-A2C48AA511FE}" type="datetime1">
              <a:rPr lang="es-ES" smtClean="0"/>
              <a:t>20/09/2016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686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C41E-494A-43F5-B6A1-C4C12CEDFCFC}" type="datetime1">
              <a:rPr lang="es-ES" smtClean="0"/>
              <a:t>20/09/2016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178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6320-0F52-4256-A1ED-6EAC973E2DD7}" type="datetime1">
              <a:rPr lang="es-ES" smtClean="0"/>
              <a:t>20/09/2016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6474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9DB9-3E31-4657-8498-F8F556F19E01}" type="datetime1">
              <a:rPr lang="es-ES" smtClean="0"/>
              <a:t>20/09/2016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5852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6F459-D9BA-4973-8AE4-C0251CAF37CE}" type="datetime1">
              <a:rPr lang="es-ES" smtClean="0"/>
              <a:t>20/09/2016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8589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57C7-B118-4A06-8681-3668C098DDB5}" type="datetime1">
              <a:rPr lang="es-ES" smtClean="0"/>
              <a:t>20/09/2016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8247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08F07-03F9-48B9-8D63-BF198B154ECB}" type="datetime1">
              <a:rPr lang="es-ES" smtClean="0"/>
              <a:t>20/09/2016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3345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59D2-D0E2-4EF6-A936-2DB43E4F815D}" type="datetime1">
              <a:rPr lang="es-ES" smtClean="0"/>
              <a:t>20/09/2016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6355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3F737-3FFD-435D-9DEB-B58F43D946D0}" type="datetime1">
              <a:rPr lang="es-ES" smtClean="0"/>
              <a:t>20/09/2016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893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B0BB-3E2A-4BB5-8172-D8104E7743F4}" type="datetime1">
              <a:rPr lang="es-ES" smtClean="0"/>
              <a:t>20/09/2016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468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9B7A5-67BE-4842-9DB5-7D9D734F1B11}" type="datetime1">
              <a:rPr lang="es-ES" smtClean="0"/>
              <a:t>20/09/2016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608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/>
          <p:cNvSpPr txBox="1"/>
          <p:nvPr/>
        </p:nvSpPr>
        <p:spPr>
          <a:xfrm>
            <a:off x="963682" y="658930"/>
            <a:ext cx="721663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UAV Planning, Autonomous Tracking, and Obstacle Identification and Avoidance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5976730" y="5552662"/>
            <a:ext cx="2654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Álvaro Melgosa Pascual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682" y="5302457"/>
            <a:ext cx="2264359" cy="702732"/>
          </a:xfrm>
          <a:prstGeom prst="rect">
            <a:avLst/>
          </a:prstGeom>
        </p:spPr>
      </p:pic>
      <p:sp>
        <p:nvSpPr>
          <p:cNvPr id="12" name="Marcador de número de diapositiva 5"/>
          <p:cNvSpPr txBox="1">
            <a:spLocks/>
          </p:cNvSpPr>
          <p:nvPr/>
        </p:nvSpPr>
        <p:spPr>
          <a:xfrm>
            <a:off x="261233" y="6329847"/>
            <a:ext cx="4070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</a:t>
            </a:fld>
            <a:endParaRPr lang="es-E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893943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10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Methodology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54" b="26022"/>
          <a:stretch/>
        </p:blipFill>
        <p:spPr>
          <a:xfrm>
            <a:off x="1320797" y="2048933"/>
            <a:ext cx="7300582" cy="2035201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320797" y="4727915"/>
            <a:ext cx="7300582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000" b="1" i="1" dirty="0" err="1">
                <a:latin typeface="Segoe UI" panose="020B0502040204020203" pitchFamily="34" charset="0"/>
                <a:cs typeface="Segoe UI" panose="020B0502040204020203" pitchFamily="34" charset="0"/>
              </a:rPr>
              <a:t>Systems</a:t>
            </a:r>
            <a:r>
              <a:rPr lang="es-ES" sz="2000" b="1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b="1" i="1" dirty="0" err="1">
                <a:latin typeface="Segoe UI" panose="020B0502040204020203" pitchFamily="34" charset="0"/>
                <a:cs typeface="Segoe UI" panose="020B0502040204020203" pitchFamily="34" charset="0"/>
              </a:rPr>
              <a:t>Engineering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collects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organises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all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information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needed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to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understand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whole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problem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, explores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it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from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all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angles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, and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then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finds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most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appropriate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system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solution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r">
              <a:lnSpc>
                <a:spcPct val="200000"/>
              </a:lnSpc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Richard </a:t>
            </a:r>
            <a:r>
              <a:rPr lang="es-ES" sz="1600" dirty="0" err="1">
                <a:latin typeface="Segoe UI" panose="020B0502040204020203" pitchFamily="34" charset="0"/>
                <a:cs typeface="Segoe UI" panose="020B0502040204020203" pitchFamily="34" charset="0"/>
              </a:rPr>
              <a:t>Beasley</a:t>
            </a: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ES" sz="1600" dirty="0" err="1">
                <a:latin typeface="Segoe UI" panose="020B0502040204020203" pitchFamily="34" charset="0"/>
                <a:cs typeface="Segoe UI" panose="020B0502040204020203" pitchFamily="34" charset="0"/>
              </a:rPr>
              <a:t>president</a:t>
            </a: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 of INCOSE UK, 2015</a:t>
            </a:r>
          </a:p>
        </p:txBody>
      </p:sp>
      <p:sp>
        <p:nvSpPr>
          <p:cNvPr id="13" name="CuadroTexto 12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995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11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Result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20798" y="1613185"/>
            <a:ext cx="7586133" cy="4328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system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Reliable</a:t>
            </a:r>
            <a:endParaRPr lang="es-ES" sz="3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Modular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Expandable</a:t>
            </a:r>
            <a:endParaRPr lang="es-ES" sz="3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Open</a:t>
            </a:r>
          </a:p>
        </p:txBody>
      </p:sp>
      <p:sp>
        <p:nvSpPr>
          <p:cNvPr id="10" name="CuadroTexto 9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933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12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194294" y="1536174"/>
            <a:ext cx="9562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6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1.</a:t>
            </a:r>
            <a:r>
              <a:rPr lang="es-ES" sz="8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 rot="16200000">
            <a:off x="-415795" y="3167390"/>
            <a:ext cx="17611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cap="small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Outline</a:t>
            </a:r>
            <a:endParaRPr lang="es-ES" sz="2800" cap="small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194298" y="2755372"/>
            <a:ext cx="9562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6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2.</a:t>
            </a:r>
            <a:r>
              <a:rPr lang="es-ES" sz="8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1194292" y="3974574"/>
            <a:ext cx="9562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6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3.</a:t>
            </a:r>
            <a:r>
              <a:rPr lang="es-ES" sz="8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1939360" y="1536177"/>
            <a:ext cx="6984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1939366" y="2755374"/>
            <a:ext cx="698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1939358" y="3974574"/>
            <a:ext cx="6984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255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13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205" y="2201781"/>
            <a:ext cx="7815467" cy="3447821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process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598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14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20798" y="2367171"/>
            <a:ext cx="758613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statement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characteristic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needed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14906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15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20799" y="1545430"/>
            <a:ext cx="7586134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Come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from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Customer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needs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→ </a:t>
            </a: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3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Regulations</a:t>
            </a:r>
            <a:endParaRPr lang="es-ES" sz="3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Defined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objectives</a:t>
            </a:r>
            <a:endParaRPr lang="es-ES" sz="3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Assumptions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constraints</a:t>
            </a:r>
            <a:endParaRPr lang="es-ES" sz="3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609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16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20800" y="424173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320799" y="1545430"/>
            <a:ext cx="7586134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OCAS shall: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Improve the operational safety of the UAV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Avoid collisions with the detected obstacles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 independently of the UAV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Not interfere with existing UAV functions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 accessible from the GCS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 operable after a short training by any pilot</a:t>
            </a:r>
          </a:p>
        </p:txBody>
      </p:sp>
    </p:spTree>
    <p:extLst>
      <p:ext uri="{BB962C8B-B14F-4D97-AF65-F5344CB8AC3E}">
        <p14:creationId xmlns:p14="http://schemas.microsoft.com/office/powerpoint/2010/main" val="3513212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17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136205" y="445125"/>
            <a:ext cx="78892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Logical</a:t>
            </a:r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decomposition</a:t>
            </a:r>
            <a:endParaRPr lang="es-ES" sz="6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287769" y="2516827"/>
            <a:ext cx="7586134" cy="1824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Decomposes</a:t>
            </a:r>
            <a:r>
              <a:rPr lang="es-E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  <a:endParaRPr lang="es-ES" sz="4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Helps</a:t>
            </a:r>
            <a:r>
              <a:rPr lang="es-E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build</a:t>
            </a:r>
            <a:r>
              <a:rPr lang="es-E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s-ES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system</a:t>
            </a:r>
            <a:r>
              <a:rPr lang="es-E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architecture</a:t>
            </a:r>
            <a:endParaRPr lang="es-ES" sz="4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0512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18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136205" y="445125"/>
            <a:ext cx="78892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Logical</a:t>
            </a:r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decomposition</a:t>
            </a:r>
            <a:endParaRPr lang="es-ES" sz="6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287769" y="1545430"/>
            <a:ext cx="7586134" cy="9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Tools</a:t>
            </a:r>
          </a:p>
        </p:txBody>
      </p:sp>
      <p:sp>
        <p:nvSpPr>
          <p:cNvPr id="2" name="CuadroTexto 1"/>
          <p:cNvSpPr txBox="1"/>
          <p:nvPr/>
        </p:nvSpPr>
        <p:spPr>
          <a:xfrm>
            <a:off x="2156883" y="3042790"/>
            <a:ext cx="2296584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" sz="32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Functional</a:t>
            </a:r>
            <a:r>
              <a:rPr lang="es-ES" sz="32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architecture</a:t>
            </a:r>
            <a:endParaRPr lang="es-ES" sz="3200" dirty="0">
              <a:solidFill>
                <a:srgbClr val="007B7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5013393" y="5174104"/>
            <a:ext cx="268034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" sz="32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</a:t>
            </a:r>
            <a:r>
              <a:rPr lang="es-ES" sz="3200" baseline="30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s-ES" sz="32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diagram</a:t>
            </a:r>
            <a:endParaRPr lang="es-ES" sz="3200" dirty="0">
              <a:solidFill>
                <a:srgbClr val="007B7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2673493" y="5174105"/>
            <a:ext cx="12633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" sz="32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PBS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5677289" y="3289011"/>
            <a:ext cx="13525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" sz="32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FFBD</a:t>
            </a:r>
          </a:p>
        </p:txBody>
      </p:sp>
      <p:cxnSp>
        <p:nvCxnSpPr>
          <p:cNvPr id="41" name="Conector recto de flecha 40"/>
          <p:cNvCxnSpPr>
            <a:stCxn id="12" idx="1"/>
            <a:endCxn id="2" idx="3"/>
          </p:cNvCxnSpPr>
          <p:nvPr/>
        </p:nvCxnSpPr>
        <p:spPr>
          <a:xfrm flipH="1">
            <a:off x="4453467" y="3581399"/>
            <a:ext cx="1223822" cy="0"/>
          </a:xfrm>
          <a:prstGeom prst="straightConnector1">
            <a:avLst/>
          </a:prstGeom>
          <a:ln w="28575">
            <a:solidFill>
              <a:srgbClr val="007B7B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de flecha 45"/>
          <p:cNvCxnSpPr>
            <a:stCxn id="2" idx="2"/>
            <a:endCxn id="11" idx="0"/>
          </p:cNvCxnSpPr>
          <p:nvPr/>
        </p:nvCxnSpPr>
        <p:spPr>
          <a:xfrm>
            <a:off x="3305175" y="4120008"/>
            <a:ext cx="0" cy="1054097"/>
          </a:xfrm>
          <a:prstGeom prst="straightConnector1">
            <a:avLst/>
          </a:prstGeom>
          <a:ln w="28575">
            <a:solidFill>
              <a:srgbClr val="007B7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10" idx="1"/>
            <a:endCxn id="11" idx="3"/>
          </p:cNvCxnSpPr>
          <p:nvPr/>
        </p:nvCxnSpPr>
        <p:spPr>
          <a:xfrm flipH="1">
            <a:off x="3936857" y="5466492"/>
            <a:ext cx="1076536" cy="1"/>
          </a:xfrm>
          <a:prstGeom prst="straightConnector1">
            <a:avLst/>
          </a:prstGeom>
          <a:ln w="28575">
            <a:solidFill>
              <a:srgbClr val="007B7B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9579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19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22" y="1778000"/>
            <a:ext cx="8196777" cy="3733435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136204" y="149226"/>
            <a:ext cx="78892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Functional</a:t>
            </a:r>
            <a:r>
              <a:rPr lang="es-ES" sz="4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Flow</a:t>
            </a:r>
            <a:r>
              <a:rPr lang="es-ES" sz="4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Block </a:t>
            </a:r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Diagram</a:t>
            </a:r>
            <a:endParaRPr lang="es-ES" sz="4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911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2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422400" y="2644170"/>
            <a:ext cx="72305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6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96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668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20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136204" y="149226"/>
            <a:ext cx="78892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Functional</a:t>
            </a:r>
            <a:r>
              <a:rPr lang="es-ES" sz="4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Flow</a:t>
            </a:r>
            <a:r>
              <a:rPr lang="es-ES" sz="4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Block </a:t>
            </a:r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Diagram</a:t>
            </a:r>
            <a:endParaRPr lang="es-ES" sz="4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294" y="4608339"/>
            <a:ext cx="7625849" cy="208663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250" y="918667"/>
            <a:ext cx="7455936" cy="3453113"/>
          </a:xfrm>
          <a:prstGeom prst="rect">
            <a:avLst/>
          </a:prstGeom>
        </p:spPr>
      </p:pic>
      <p:cxnSp>
        <p:nvCxnSpPr>
          <p:cNvPr id="11" name="Conector recto 10"/>
          <p:cNvCxnSpPr/>
          <p:nvPr/>
        </p:nvCxnSpPr>
        <p:spPr>
          <a:xfrm>
            <a:off x="1194293" y="4557540"/>
            <a:ext cx="7625849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5794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21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136204" y="149226"/>
            <a:ext cx="78892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Product</a:t>
            </a:r>
            <a:r>
              <a:rPr lang="es-ES" sz="4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Breakdown</a:t>
            </a:r>
            <a:r>
              <a:rPr lang="es-ES" sz="4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Structure</a:t>
            </a:r>
            <a:endParaRPr lang="es-ES" sz="4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509" y="1106972"/>
            <a:ext cx="8080686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170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286" y="724619"/>
            <a:ext cx="6233929" cy="6133381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22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123620" y="81112"/>
            <a:ext cx="78892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</a:t>
            </a:r>
            <a:r>
              <a:rPr lang="es-ES" sz="4400" baseline="30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s-ES" sz="4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diagram</a:t>
            </a:r>
            <a:endParaRPr lang="es-ES" sz="4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0635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23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1136206" y="2767280"/>
            <a:ext cx="698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001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24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136205" y="445125"/>
            <a:ext cx="7889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Integration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with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UAS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205" y="1860785"/>
            <a:ext cx="7702996" cy="285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70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25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136205" y="445125"/>
            <a:ext cx="7889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Integration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with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UAS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48" y="1862666"/>
            <a:ext cx="7911119" cy="396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94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26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136205" y="343527"/>
            <a:ext cx="7889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Component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choice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136206" y="1308390"/>
            <a:ext cx="3723661" cy="357020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Sensors</a:t>
            </a:r>
            <a:endParaRPr lang="es-ES" sz="4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Alternatives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Radar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Sonar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Lidar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Computer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vision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4995333" y="2015072"/>
            <a:ext cx="4030134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Evaluation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criteria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Range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Accuracy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Flexibility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Weight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Cost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Ease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operation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Ease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integration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06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27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136205" y="343527"/>
            <a:ext cx="7889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Component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choice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287769" y="1159922"/>
            <a:ext cx="7586134" cy="9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Sonar HC-SR04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036" y="2622881"/>
            <a:ext cx="4835253" cy="286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12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28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136205" y="343527"/>
            <a:ext cx="7889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Component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choice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287769" y="1159922"/>
            <a:ext cx="7586134" cy="9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Raspberry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Pi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474" y="2958189"/>
            <a:ext cx="4104721" cy="2257277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5527903" y="1898762"/>
            <a:ext cx="3577845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Full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computer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Credit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card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size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Linux OS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GPIO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pins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4x USB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ports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Networking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capable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879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29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136205" y="343527"/>
            <a:ext cx="7889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Other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components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0" t="11281" r="24102" b="11937"/>
          <a:stretch/>
        </p:blipFill>
        <p:spPr>
          <a:xfrm>
            <a:off x="1339405" y="3941645"/>
            <a:ext cx="2216595" cy="2388202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205" y="1509356"/>
            <a:ext cx="2490830" cy="1673838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754" y="1998741"/>
            <a:ext cx="5266267" cy="3629431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1339405" y="3183194"/>
            <a:ext cx="2216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Power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endParaRPr lang="es-E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1339404" y="6217355"/>
            <a:ext cx="2216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WiFi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adapter</a:t>
            </a:r>
            <a:endParaRPr lang="es-E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5046134" y="5628172"/>
            <a:ext cx="3115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Testing</a:t>
            </a:r>
            <a:r>
              <a:rPr lang="es-ES" sz="28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platform</a:t>
            </a:r>
            <a:endParaRPr lang="es-E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337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600491" y="1526570"/>
            <a:ext cx="65613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Safety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55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30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OCAS interfaces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732" y="1679572"/>
            <a:ext cx="7349067" cy="442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3140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31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Software interfaces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534" y="1883739"/>
            <a:ext cx="7905933" cy="366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669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32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Python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environment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867" y="1531086"/>
            <a:ext cx="5182323" cy="160042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867" y="3672387"/>
            <a:ext cx="5182323" cy="2747255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248" y="1531086"/>
            <a:ext cx="1923344" cy="3894473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2786729" y="3131509"/>
            <a:ext cx="2216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GUI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2786729" y="6364367"/>
            <a:ext cx="2216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MAVproxy</a:t>
            </a:r>
            <a:endParaRPr lang="es-E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6772622" y="5425559"/>
            <a:ext cx="2216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Control script</a:t>
            </a:r>
          </a:p>
        </p:txBody>
      </p:sp>
    </p:spTree>
    <p:extLst>
      <p:ext uri="{BB962C8B-B14F-4D97-AF65-F5344CB8AC3E}">
        <p14:creationId xmlns:p14="http://schemas.microsoft.com/office/powerpoint/2010/main" val="36260164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33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Python script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"/>
          <a:stretch/>
        </p:blipFill>
        <p:spPr>
          <a:xfrm>
            <a:off x="929511" y="1712423"/>
            <a:ext cx="8214489" cy="461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7601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34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Python script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"/>
          <a:stretch/>
        </p:blipFill>
        <p:spPr>
          <a:xfrm>
            <a:off x="929511" y="1712423"/>
            <a:ext cx="8214489" cy="4617424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1512094" y="4148138"/>
            <a:ext cx="1774031" cy="309562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Elipse 8"/>
          <p:cNvSpPr/>
          <p:nvPr/>
        </p:nvSpPr>
        <p:spPr>
          <a:xfrm>
            <a:off x="1507333" y="4376746"/>
            <a:ext cx="1774031" cy="309562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Elipse 10"/>
          <p:cNvSpPr/>
          <p:nvPr/>
        </p:nvSpPr>
        <p:spPr>
          <a:xfrm>
            <a:off x="7018021" y="4522598"/>
            <a:ext cx="1940244" cy="51930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Elipse 11"/>
          <p:cNvSpPr/>
          <p:nvPr/>
        </p:nvSpPr>
        <p:spPr>
          <a:xfrm>
            <a:off x="1689498" y="5295901"/>
            <a:ext cx="1333500" cy="5842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911352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35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Evaluate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distance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867" y="1650389"/>
            <a:ext cx="7076814" cy="467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5403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36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Compute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velocity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03867" y="1369929"/>
            <a:ext cx="7341369" cy="95410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First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order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backward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differences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with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two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-data-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point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stencil</a:t>
            </a:r>
            <a:endParaRPr lang="es-ES" sz="2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598" y="2427108"/>
            <a:ext cx="2878137" cy="68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7831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37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Compute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velocity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03867" y="1369929"/>
            <a:ext cx="7341369" cy="95410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First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order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backward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differences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with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two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-data-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point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stencil</a:t>
            </a:r>
            <a:endParaRPr lang="es-ES" sz="2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598" y="2427108"/>
            <a:ext cx="2878137" cy="683299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006" y="3424231"/>
            <a:ext cx="4671320" cy="307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052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38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Compute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velocity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03867" y="1369929"/>
            <a:ext cx="7341369" cy="95410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First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order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backward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differences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with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two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-data-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point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stencil</a:t>
            </a:r>
            <a:endParaRPr lang="es-ES" sz="2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598" y="2427108"/>
            <a:ext cx="2878137" cy="68329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155" y="3440856"/>
            <a:ext cx="4651772" cy="307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4813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39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Compute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velocity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03867" y="1369929"/>
            <a:ext cx="7341369" cy="95410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First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order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backward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differences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with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two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-data-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point</a:t>
            </a:r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stencil</a:t>
            </a:r>
            <a:endParaRPr lang="es-ES" sz="2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598" y="2427108"/>
            <a:ext cx="2878137" cy="68329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268" y="3418719"/>
            <a:ext cx="4651772" cy="307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88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4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752889" y="1526570"/>
            <a:ext cx="6561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72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Safety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1481957" y="1526573"/>
            <a:ext cx="4156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2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Improved</a:t>
            </a:r>
            <a:endParaRPr lang="es-ES" sz="7200" dirty="0">
              <a:solidFill>
                <a:srgbClr val="007B7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481957" y="3429000"/>
            <a:ext cx="60539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OCAS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7651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40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Evaluate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level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threat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234" y="1430597"/>
            <a:ext cx="7746537" cy="399680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003" y="5603703"/>
            <a:ext cx="5162998" cy="34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713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41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303867" y="343527"/>
            <a:ext cx="772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Avoid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54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obstacle</a:t>
            </a:r>
            <a:endParaRPr lang="es-ES" sz="5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03867" y="3741448"/>
            <a:ext cx="7357995" cy="267765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future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Real time control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Fused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from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sonars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+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onboard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sensors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306641" y="1460790"/>
            <a:ext cx="7357995" cy="20867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moment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Guided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loiter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“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to”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functions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based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GPS data</a:t>
            </a:r>
          </a:p>
        </p:txBody>
      </p:sp>
    </p:spTree>
    <p:extLst>
      <p:ext uri="{BB962C8B-B14F-4D97-AF65-F5344CB8AC3E}">
        <p14:creationId xmlns:p14="http://schemas.microsoft.com/office/powerpoint/2010/main" val="34503205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42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1474872" y="2767280"/>
            <a:ext cx="698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6168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43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 rot="16200000">
            <a:off x="-314727" y="4281419"/>
            <a:ext cx="1533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647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44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 rot="16200000">
            <a:off x="-314727" y="4281419"/>
            <a:ext cx="1533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2480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45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1474872" y="2767280"/>
            <a:ext cx="698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Conclusions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9846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46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 rot="16200000">
            <a:off x="-674674" y="4806353"/>
            <a:ext cx="227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Conclusions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152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47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 rot="16200000">
            <a:off x="-674674" y="4806353"/>
            <a:ext cx="227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Conclusions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402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5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61445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Example</a:t>
            </a:r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DJI </a:t>
            </a:r>
            <a:r>
              <a:rPr lang="es-ES" sz="4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Phantom</a:t>
            </a:r>
            <a:r>
              <a:rPr lang="es-E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4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535" y="2099730"/>
            <a:ext cx="7620000" cy="381000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604000" y="572506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Source</a:t>
            </a:r>
            <a:r>
              <a:rPr lang="es-ES" dirty="0"/>
              <a:t>: dji.com</a:t>
            </a:r>
          </a:p>
        </p:txBody>
      </p:sp>
      <p:sp>
        <p:nvSpPr>
          <p:cNvPr id="11" name="CuadroTexto 10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331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6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Regular </a:t>
            </a:r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operation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Gizmodo avoi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4532" y="1735662"/>
            <a:ext cx="7823201" cy="4400551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6722534" y="6136213"/>
            <a:ext cx="2184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Source</a:t>
            </a:r>
            <a:r>
              <a:rPr lang="es-ES" dirty="0"/>
              <a:t>: gizmodo.com</a:t>
            </a:r>
          </a:p>
        </p:txBody>
      </p:sp>
      <p:sp>
        <p:nvSpPr>
          <p:cNvPr id="12" name="CuadroTexto 11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928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7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Faulty</a:t>
            </a:r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operation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izmodo cras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4532" y="1735662"/>
            <a:ext cx="7823202" cy="4400551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6722534" y="6136213"/>
            <a:ext cx="2184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Source</a:t>
            </a:r>
            <a:r>
              <a:rPr lang="es-ES" dirty="0"/>
              <a:t>: gizmodo.com</a:t>
            </a:r>
          </a:p>
        </p:txBody>
      </p:sp>
      <p:sp>
        <p:nvSpPr>
          <p:cNvPr id="12" name="CuadroTexto 11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36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8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Problem</a:t>
            </a:r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statement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20798" y="2188920"/>
            <a:ext cx="758613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 it possible to improve the 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operational safety</a:t>
            </a:r>
            <a:r>
              <a:rPr 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a 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wide range of UAVs</a:t>
            </a:r>
            <a:r>
              <a:rPr 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by developing an 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intermediate functional layer</a:t>
            </a:r>
            <a:r>
              <a:rPr 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that prevents physical collisions between the UAV and its surroundings?</a:t>
            </a:r>
            <a:endParaRPr lang="es-ES" sz="2800" i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906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9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Objectives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20798" y="2188920"/>
            <a:ext cx="75861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OCAS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Integrate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within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existing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UAVs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Build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working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prototype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Demonstrate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safety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improved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128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2186</TotalTime>
  <Words>2206</Words>
  <Application>Microsoft Office PowerPoint</Application>
  <PresentationFormat>Presentación en pantalla (4:3)</PresentationFormat>
  <Paragraphs>378</Paragraphs>
  <Slides>47</Slides>
  <Notes>47</Notes>
  <HiddenSlides>0</HiddenSlides>
  <MMClips>2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Arial</vt:lpstr>
      <vt:lpstr>Calibri</vt:lpstr>
      <vt:lpstr>Calibri Light</vt:lpstr>
      <vt:lpstr>Segoe UI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Alvaro Melgosa Pascual</dc:creator>
  <cp:lastModifiedBy>Alvaro Melgosa Pascual</cp:lastModifiedBy>
  <cp:revision>102</cp:revision>
  <dcterms:created xsi:type="dcterms:W3CDTF">2016-09-11T09:33:42Z</dcterms:created>
  <dcterms:modified xsi:type="dcterms:W3CDTF">2016-09-20T18:32:34Z</dcterms:modified>
</cp:coreProperties>
</file>

<file path=docProps/thumbnail.jpeg>
</file>